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Bebas Neue"/>
      <p:regular r:id="rId26"/>
    </p:embeddedFont>
    <p:embeddedFont>
      <p:font typeface="IBM Plex Sans Condensed Medium"/>
      <p:regular r:id="rId27"/>
      <p:bold r:id="rId28"/>
      <p:italic r:id="rId29"/>
      <p:boldItalic r:id="rId30"/>
    </p:embeddedFont>
    <p:embeddedFont>
      <p:font typeface="IBM Plex Sans Condense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ebasNeue-regular.fntdata"/><Relationship Id="rId25" Type="http://schemas.openxmlformats.org/officeDocument/2006/relationships/slide" Target="slides/slide21.xml"/><Relationship Id="rId28" Type="http://schemas.openxmlformats.org/officeDocument/2006/relationships/font" Target="fonts/IBMPlexSansCondensedMedium-bold.fntdata"/><Relationship Id="rId27" Type="http://schemas.openxmlformats.org/officeDocument/2006/relationships/font" Target="fonts/IBMPlexSans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BMPlexSans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BMPlexSansCondensed-regular.fntdata"/><Relationship Id="rId30" Type="http://schemas.openxmlformats.org/officeDocument/2006/relationships/font" Target="fonts/IBMPlexSansCondensedMedium-boldItalic.fntdata"/><Relationship Id="rId11" Type="http://schemas.openxmlformats.org/officeDocument/2006/relationships/slide" Target="slides/slide7.xml"/><Relationship Id="rId33" Type="http://schemas.openxmlformats.org/officeDocument/2006/relationships/font" Target="fonts/IBMPlexSansCondensed-italic.fntdata"/><Relationship Id="rId10" Type="http://schemas.openxmlformats.org/officeDocument/2006/relationships/slide" Target="slides/slide6.xml"/><Relationship Id="rId32" Type="http://schemas.openxmlformats.org/officeDocument/2006/relationships/font" Target="fonts/IBMPlexSansCondensed-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IBMPlexSansCondensed-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 name="Google Shape;45;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94f137511_1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294f13751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When adding the pieces into the scene, each box is named using an id in form “box i_j ” which establishes where the piece starts using i (rows in the x direction) and j (columns in the y direction).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Additionally when creating the pieces, I added the piece names to a dictionary which keeps track of the current location of the piece using an integer from 0 to 63.</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location number refers to specific squares on the board where 0 is the top left corner and 63 is the bottom right corner. Player 1’s pieces start on the top, and player 2’s pieces start on the bottom.</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To move the pieces, a function in the checkers game logic class calls a function from the gameplay controller. This function takes in the starting position, goal position, and optionally the location of a piece to delete (if an opponent’s piece is getting jumped).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 logic on the gameplay controller then checks the dictionary using the integer location and finds the name of the piece that is at that location, for example box0_1.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Then based on an algorithm that yields cartesian coordinates for the robot, the robot can move to the desired piece, and pick up the piece with the id that was identified earlier.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 robot will then return to its home position, and then move to the next location which the user gave.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Once the robot reaches the desired position, it will detach the piece and update the dictionary with the new location of the piece. Then the robot will return home.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If a piece is getting jumped, it will be deleted from the scene and dictionary before any movement occurs - this reduces possibilities for collisions.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In total 4 trajectories are planned.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94f137511_1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94f13751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94f137511_1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294f137511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got all the </a:t>
            </a:r>
            <a:r>
              <a:rPr lang="en"/>
              <a:t>regular</a:t>
            </a:r>
            <a:r>
              <a:rPr lang="en"/>
              <a:t> pieces working correctly, which took a considerable amount of debugging, we then had to figure out how to make it so that kings would work on the board as well. We solved this by abstracting the original methods, so that they could be called by normal pieces or by kings, instead of writing whole new methods for the king pieces. Another issue is that in certain situations </a:t>
            </a:r>
            <a:r>
              <a:rPr lang="en"/>
              <a:t>pieces</a:t>
            </a:r>
            <a:r>
              <a:rPr lang="en"/>
              <a:t> can jump more than once, but there may also be times when the user does not want to jump the maximum number of pieces. We solved this recursively calling a function </a:t>
            </a:r>
            <a:r>
              <a:rPr lang="en"/>
              <a:t>every time</a:t>
            </a:r>
            <a:r>
              <a:rPr lang="en"/>
              <a:t> the user jumps, so that the user is queried if they want to continue using that piece to jump.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294f137511_1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294f13751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After the development that I have done in ROS, it’s pretty clear to me that most people use C++ to do this, so finding any relevant documentation in </a:t>
            </a:r>
            <a:endParaRPr sz="1500"/>
          </a:p>
          <a:p>
            <a:pPr indent="0" lvl="0" marL="0" rtl="0" algn="l">
              <a:spcBef>
                <a:spcPts val="0"/>
              </a:spcBef>
              <a:spcAft>
                <a:spcPts val="0"/>
              </a:spcAft>
              <a:buNone/>
            </a:pPr>
            <a:r>
              <a:rPr lang="en" sz="1500"/>
              <a:t>Python was a big struggle. I was lucky since most of the methods carried over, but in general ROS documentation is not the easiest to read through and learn.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One of the early on issues that was a </a:t>
            </a:r>
            <a:r>
              <a:rPr lang="en" sz="1500"/>
              <a:t>symptom</a:t>
            </a:r>
            <a:r>
              <a:rPr lang="en" sz="1500"/>
              <a:t> of this documentation trouble, was MarkerArrays, which at the time, no one in lab knew how to use including the T/As. Learning how to configure MarkerArrays took me around 4 hours but was critical to developing the rest of the game.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After the board was created, then I could work on making the pieces. It only took me a few minutes to figure out that boxes have a fixed color for some reason in ROS. This is when I made the choice to make one player’s pieces cylinders and the other player’s pieces cubes; if different colors was not possible, shape would have to do.</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Since the boxes and marker array were created using cartesian coordinates, it made logical sense to use it for my path planning operations too. This meant I had to learn how cartesian planning worked and then implement the movement algorithm detailed earlier.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 last issue was pretty small, but essentially I forgot to delete pieces from the dictionary when I deleted them from the scene, so that was causing weird bugs in game logic.</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294f137511_1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294f13751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94f137511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94f13751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used github for version control and code sharing so that we could access the latest code from anywhere, and revert changes if we made a mistake.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Outside of the lab time slots, we used text messages to communicate with one another to discuss when we were going to meet in the lab to work on the project.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When we started the project on June 2nd, we established that by the following Friday we wanted both the gameplay and game logic parts of the project fully integrated. So over the next week, we worked on separate Python files to get our individual parts working together.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Then starting on Thursday June 8th, we started working to combine the two interfaces to create the complete game. This involved converting the game logic to a Python class, placing it in the file with robot controller, and then figuring out how to call the necessary functions from the robot controller class using the game logic class, enabling the user to play the game in a seamless way.</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94f137511_1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94f137511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94f137511_1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94f13751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 This video is </a:t>
            </a:r>
            <a:r>
              <a:rPr lang="en"/>
              <a:t>running</a:t>
            </a:r>
            <a:r>
              <a:rPr lang="en"/>
              <a:t> at two times speed in order for us to be able present </a:t>
            </a:r>
            <a:r>
              <a:rPr lang="en"/>
              <a:t>certain</a:t>
            </a:r>
            <a:r>
              <a:rPr lang="en"/>
              <a:t> </a:t>
            </a:r>
            <a:r>
              <a:rPr lang="en"/>
              <a:t>intricacies</a:t>
            </a:r>
            <a:r>
              <a:rPr lang="en"/>
              <a:t> of the game in a timely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first clip a cylinder is shown making it to the back of the board which means that it becomes a king. </a:t>
            </a:r>
            <a:r>
              <a:rPr lang="en"/>
              <a:t>Because</a:t>
            </a:r>
            <a:r>
              <a:rPr lang="en"/>
              <a:t> of this the piece is now capable of moving and taking </a:t>
            </a:r>
            <a:r>
              <a:rPr lang="en"/>
              <a:t>pieces</a:t>
            </a:r>
            <a:r>
              <a:rPr lang="en"/>
              <a:t> </a:t>
            </a:r>
            <a:r>
              <a:rPr lang="en"/>
              <a:t>behind</a:t>
            </a:r>
            <a:r>
              <a:rPr lang="en"/>
              <a:t> it as seen in the following clip.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clip showcases a normal cylinder double jumping. As seen in the clip the user takes a piece and then is prompted with another turn to see if the user would like to or has the piece in a </a:t>
            </a:r>
            <a:r>
              <a:rPr lang="en"/>
              <a:t>position</a:t>
            </a:r>
            <a:r>
              <a:rPr lang="en"/>
              <a:t> where double jumping is possible. In this scenario the double jump was in fact possible as can be seen by two </a:t>
            </a:r>
            <a:r>
              <a:rPr lang="en"/>
              <a:t>pieces</a:t>
            </a:r>
            <a:r>
              <a:rPr lang="en"/>
              <a:t> being taken in a row.</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21eb3c99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21eb3c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94f137511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94f13751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Overall this was a fantastic learning experience and really helped to get us acquainted with ROS and Python as most of us had either little to no exposure to either or prior to this project.</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Games like checkers present a lot of issues due to intricacies that aren’t necessarily thought about when a person is playing a game however it was a great learning experience and very insightful from an algorithmic perspective to construct such a game in python.</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Constructing the board and the environment in ROS also proved to be difficult however knowledge was gained about how to use markers and build the board to show up in Rviz.</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We are using tf2 for path planning, which is probably the simplest path planning algorithm available in ROS, but I did not have the time to implement anything more advanced. </a:t>
            </a:r>
            <a:endParaRPr sz="1500">
              <a:solidFill>
                <a:schemeClr val="dk1"/>
              </a:solidFill>
            </a:endParaRPr>
          </a:p>
          <a:p>
            <a:pPr indent="0" lvl="0" marL="0" rtl="0" algn="l">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rPr lang="en" sz="1500">
                <a:solidFill>
                  <a:schemeClr val="dk1"/>
                </a:solidFill>
              </a:rPr>
              <a:t>Implementing a more advanced path planning algorithm like CHOMP or STOMP would definitely improve the game experience because it would allow the robot to grab the pieces more accurately every time and make calculations faster, but for the beta version of the game, tf2 works pretty well.</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Additionally, in the future we want to have a live, interactive display of a robot, probably something much smaller, playing checkers in the lobby of SCDI so that when the business students show off our engineering school they can talk about our robotics opportunities and not engineering 1 (we all hate that class).</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Clr>
                <a:schemeClr val="dk1"/>
              </a:buClr>
              <a:buSzPts val="1100"/>
              <a:buFont typeface="Arial"/>
              <a:buNone/>
            </a:pPr>
            <a:r>
              <a:rPr lang="en" sz="1500">
                <a:solidFill>
                  <a:schemeClr val="dk1"/>
                </a:solidFill>
              </a:rPr>
              <a:t>Lastly, in the future we could add a chess gameplay mode; for the purposes of this project, checkers was a lot easier to implement on the logic side and the user interface side. But checkers seems more doable now as the checkers implementation is a lot of the groundwork for chess so chess would be at most a lateral move at this point.</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94f137511_1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94f137511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to start our presentation with this quote from, </a:t>
            </a:r>
            <a:r>
              <a:rPr lang="en"/>
              <a:t>Sebastian Thrun, who is a highly influential computer scientist, entrepreneur, and educator known for his contributions to AI, robotics, and self-driving cars.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2951d2ca71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2951d2ca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are using the Franka Emika Panda Robot, and prior to this, we only worked on a pick and place project in ROS.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In checkers (also referred to as dama in Greek), pieces move diagonally forwards and take opponents pieces by jumping over them. The cylinders at the top of the board are player one’s pieces, and the cubes at the bottom are player twos pieces. When your piece reaches the row on the far side of the board, it becomes a king and can move forwards or backwards diagonally from then on. To win, you must capture all of your opponents pieces by jumping over them into an empty </a:t>
            </a:r>
            <a:r>
              <a:rPr lang="en" sz="1500"/>
              <a:t>square</a:t>
            </a:r>
            <a:r>
              <a:rPr lang="en" sz="1500"/>
              <a:t> </a:t>
            </a:r>
            <a:r>
              <a:rPr lang="en" sz="1500"/>
              <a:t>behind</a:t>
            </a:r>
            <a:r>
              <a:rPr lang="en" sz="1500"/>
              <a:t> them. This is a two </a:t>
            </a:r>
            <a:r>
              <a:rPr lang="en" sz="1500"/>
              <a:t>player game, not an AI. </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Games are fun and teach us very important skills like mutual respect, strategy, coordination, and much more.</a:t>
            </a:r>
            <a:endParaRPr/>
          </a:p>
          <a:p>
            <a:pPr indent="0" lvl="0" marL="0" rtl="0" algn="l">
              <a:spcBef>
                <a:spcPts val="0"/>
              </a:spcBef>
              <a:spcAft>
                <a:spcPts val="0"/>
              </a:spcAft>
              <a:buNone/>
            </a:pPr>
            <a:r>
              <a:rPr lang="en"/>
              <a:t>Checkers is one of those games that we often played when we were young, so we thought, </a:t>
            </a:r>
            <a:endParaRPr/>
          </a:p>
          <a:p>
            <a:pPr indent="0" lvl="0" marL="0" rtl="0" algn="l">
              <a:spcBef>
                <a:spcPts val="0"/>
              </a:spcBef>
              <a:spcAft>
                <a:spcPts val="0"/>
              </a:spcAft>
              <a:buNone/>
            </a:pPr>
            <a:r>
              <a:rPr lang="en"/>
              <a:t>why don’t we teaching people about robots and what they can do with a simple game that most are familiar with.</a:t>
            </a:r>
            <a:endParaRPr/>
          </a:p>
          <a:p>
            <a:pPr indent="0" lvl="0" marL="0" rtl="0" algn="l">
              <a:spcBef>
                <a:spcPts val="0"/>
              </a:spcBef>
              <a:spcAft>
                <a:spcPts val="0"/>
              </a:spcAft>
              <a:buNone/>
            </a:pPr>
            <a:r>
              <a:rPr lang="en"/>
              <a:t>Our game seeks to teach people about how powerful robots can be using the simple game of checkers.</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951d2ca71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951d2ca7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294f13751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294f1375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two main things the game logic should do. The first is to check if the game is over and who won. This was fairly trivial, as the game is over once all the checkers belonging to a player have been taken, or one of the players forfeits. The second, is to keep track of the state of the board, and to check if the move a player submits is valid. This is </a:t>
            </a:r>
            <a:r>
              <a:rPr lang="en"/>
              <a:t>where</a:t>
            </a:r>
            <a:r>
              <a:rPr lang="en"/>
              <a:t> the majority of the code for the logic went to. We decided to represent the board as an array, with a 0 meaning an empty space, 1 meaning player ones checker and a 2 meaning player 2s checker. Also checkers can be kings, which means they can go forward or backward. So we also made it so that 3 represents player 1s king, and 4 represents player twos king. We decided to use a 8x8 board, because that is the traditional checkers board size. The code allows for all the standard moves of checkers, like kings and sequential takes, which happen when a player wants to jump 2 or more of the opponents checkers in a row. The code is also written using the object oriented paradigm, to make debugging and understanding it easier.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294f137511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294f137511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To setup the checkers environment, I began with the Python MoveGroup tutorial from the previous lab.</a:t>
            </a:r>
            <a:endParaRPr sz="1500"/>
          </a:p>
          <a:p>
            <a:pPr indent="0" lvl="0" marL="0" rtl="0" algn="l">
              <a:spcBef>
                <a:spcPts val="0"/>
              </a:spcBef>
              <a:spcAft>
                <a:spcPts val="0"/>
              </a:spcAft>
              <a:buNone/>
            </a:pPr>
            <a:r>
              <a:rPr lang="en" sz="1500"/>
              <a:t>This tutorial yielded me the robot and environment models which I needed to add </a:t>
            </a:r>
            <a:r>
              <a:rPr lang="en" sz="1500"/>
              <a:t>onto</a:t>
            </a:r>
            <a:r>
              <a:rPr lang="en" sz="1500"/>
              <a:t> for this project.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Then I created the table using a size of 0.56, 0.56, 0.2 which I decided upon by using the MoveIt Motion Planning API </a:t>
            </a:r>
            <a:endParaRPr sz="1500"/>
          </a:p>
          <a:p>
            <a:pPr indent="0" lvl="0" marL="0" rtl="0" algn="l">
              <a:spcBef>
                <a:spcPts val="0"/>
              </a:spcBef>
              <a:spcAft>
                <a:spcPts val="0"/>
              </a:spcAft>
              <a:buNone/>
            </a:pPr>
            <a:r>
              <a:rPr lang="en" sz="1500"/>
              <a:t>to manually move the robot to all edges of the board to make sure the robot could reach all the pieces.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I went with the largest board I could use because this would reduce the amount of possible collisions by keeping the pieces as far apart as possible.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Then I added a Marker Array on-top of the table to represent the checkerboard so that the user can understand where the pieces are going.</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To create this Marker Array I ended up creating a for loop to create all the squares, so I augmented this loop to added the pieces at the same time.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enables me to call one function to create the checkerboard arrangement upon start-up of the game.</a:t>
            </a:r>
            <a:endParaRPr sz="15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79100" y="1137350"/>
            <a:ext cx="4959600" cy="2868900"/>
          </a:xfrm>
          <a:prstGeom prst="rect">
            <a:avLst/>
          </a:prstGeom>
        </p:spPr>
        <p:txBody>
          <a:bodyPr anchorCtr="0" anchor="ctr" bIns="0" lIns="0" spcFirstLastPara="1" rIns="0" wrap="square" tIns="0">
            <a:noAutofit/>
          </a:bodyPr>
          <a:lstStyle>
            <a:lvl1pPr lvl="0" rtl="0">
              <a:spcBef>
                <a:spcPts val="0"/>
              </a:spcBef>
              <a:spcAft>
                <a:spcPts val="0"/>
              </a:spcAft>
              <a:buSzPts val="7000"/>
              <a:buNone/>
              <a:defRPr sz="7000"/>
            </a:lvl1pPr>
            <a:lvl2pPr lvl="1" rtl="0">
              <a:spcBef>
                <a:spcPts val="0"/>
              </a:spcBef>
              <a:spcAft>
                <a:spcPts val="0"/>
              </a:spcAft>
              <a:buSzPts val="7000"/>
              <a:buNone/>
              <a:defRPr sz="7000"/>
            </a:lvl2pPr>
            <a:lvl3pPr lvl="2" rtl="0">
              <a:spcBef>
                <a:spcPts val="0"/>
              </a:spcBef>
              <a:spcAft>
                <a:spcPts val="0"/>
              </a:spcAft>
              <a:buSzPts val="7000"/>
              <a:buNone/>
              <a:defRPr sz="7000"/>
            </a:lvl3pPr>
            <a:lvl4pPr lvl="3" rtl="0">
              <a:spcBef>
                <a:spcPts val="0"/>
              </a:spcBef>
              <a:spcAft>
                <a:spcPts val="0"/>
              </a:spcAft>
              <a:buSzPts val="7000"/>
              <a:buNone/>
              <a:defRPr sz="7000"/>
            </a:lvl4pPr>
            <a:lvl5pPr lvl="4" rtl="0">
              <a:spcBef>
                <a:spcPts val="0"/>
              </a:spcBef>
              <a:spcAft>
                <a:spcPts val="0"/>
              </a:spcAft>
              <a:buSzPts val="7000"/>
              <a:buNone/>
              <a:defRPr sz="7000"/>
            </a:lvl5pPr>
            <a:lvl6pPr lvl="5" rtl="0">
              <a:spcBef>
                <a:spcPts val="0"/>
              </a:spcBef>
              <a:spcAft>
                <a:spcPts val="0"/>
              </a:spcAft>
              <a:buSzPts val="7000"/>
              <a:buNone/>
              <a:defRPr sz="7000"/>
            </a:lvl6pPr>
            <a:lvl7pPr lvl="6" rtl="0">
              <a:spcBef>
                <a:spcPts val="0"/>
              </a:spcBef>
              <a:spcAft>
                <a:spcPts val="0"/>
              </a:spcAft>
              <a:buSzPts val="7000"/>
              <a:buNone/>
              <a:defRPr sz="7000"/>
            </a:lvl7pPr>
            <a:lvl8pPr lvl="7" rtl="0">
              <a:spcBef>
                <a:spcPts val="0"/>
              </a:spcBef>
              <a:spcAft>
                <a:spcPts val="0"/>
              </a:spcAft>
              <a:buSzPts val="7000"/>
              <a:buNone/>
              <a:defRPr sz="7000"/>
            </a:lvl8pPr>
            <a:lvl9pPr lvl="8" rtl="0">
              <a:spcBef>
                <a:spcPts val="0"/>
              </a:spcBef>
              <a:spcAft>
                <a:spcPts val="0"/>
              </a:spcAft>
              <a:buSzPts val="7000"/>
              <a:buNone/>
              <a:defRPr sz="7000"/>
            </a:lvl9pPr>
          </a:lstStyle>
          <a:p/>
        </p:txBody>
      </p:sp>
      <p:sp>
        <p:nvSpPr>
          <p:cNvPr id="11" name="Google Shape;11;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latin typeface="IBM Plex Sans Condensed"/>
                <a:ea typeface="IBM Plex Sans Condensed"/>
                <a:cs typeface="IBM Plex Sans Condensed"/>
                <a:sym typeface="IBM Plex Sans Condensed"/>
              </a:defRPr>
            </a:lvl1pPr>
            <a:lvl2pPr lvl="1">
              <a:buNone/>
              <a:defRPr sz="1300">
                <a:solidFill>
                  <a:schemeClr val="dk1"/>
                </a:solidFill>
                <a:latin typeface="IBM Plex Sans Condensed"/>
                <a:ea typeface="IBM Plex Sans Condensed"/>
                <a:cs typeface="IBM Plex Sans Condensed"/>
                <a:sym typeface="IBM Plex Sans Condensed"/>
              </a:defRPr>
            </a:lvl2pPr>
            <a:lvl3pPr lvl="2">
              <a:buNone/>
              <a:defRPr sz="1300">
                <a:solidFill>
                  <a:schemeClr val="dk1"/>
                </a:solidFill>
                <a:latin typeface="IBM Plex Sans Condensed"/>
                <a:ea typeface="IBM Plex Sans Condensed"/>
                <a:cs typeface="IBM Plex Sans Condensed"/>
                <a:sym typeface="IBM Plex Sans Condensed"/>
              </a:defRPr>
            </a:lvl3pPr>
            <a:lvl4pPr lvl="3">
              <a:buNone/>
              <a:defRPr sz="1300">
                <a:solidFill>
                  <a:schemeClr val="dk1"/>
                </a:solidFill>
                <a:latin typeface="IBM Plex Sans Condensed"/>
                <a:ea typeface="IBM Plex Sans Condensed"/>
                <a:cs typeface="IBM Plex Sans Condensed"/>
                <a:sym typeface="IBM Plex Sans Condensed"/>
              </a:defRPr>
            </a:lvl4pPr>
            <a:lvl5pPr lvl="4">
              <a:buNone/>
              <a:defRPr sz="1300">
                <a:solidFill>
                  <a:schemeClr val="dk1"/>
                </a:solidFill>
                <a:latin typeface="IBM Plex Sans Condensed"/>
                <a:ea typeface="IBM Plex Sans Condensed"/>
                <a:cs typeface="IBM Plex Sans Condensed"/>
                <a:sym typeface="IBM Plex Sans Condensed"/>
              </a:defRPr>
            </a:lvl5pPr>
            <a:lvl6pPr lvl="5">
              <a:buNone/>
              <a:defRPr sz="1300">
                <a:solidFill>
                  <a:schemeClr val="dk1"/>
                </a:solidFill>
                <a:latin typeface="IBM Plex Sans Condensed"/>
                <a:ea typeface="IBM Plex Sans Condensed"/>
                <a:cs typeface="IBM Plex Sans Condensed"/>
                <a:sym typeface="IBM Plex Sans Condensed"/>
              </a:defRPr>
            </a:lvl6pPr>
            <a:lvl7pPr lvl="6">
              <a:buNone/>
              <a:defRPr sz="1300">
                <a:solidFill>
                  <a:schemeClr val="dk1"/>
                </a:solidFill>
                <a:latin typeface="IBM Plex Sans Condensed"/>
                <a:ea typeface="IBM Plex Sans Condensed"/>
                <a:cs typeface="IBM Plex Sans Condensed"/>
                <a:sym typeface="IBM Plex Sans Condensed"/>
              </a:defRPr>
            </a:lvl7pPr>
            <a:lvl8pPr lvl="7">
              <a:buNone/>
              <a:defRPr sz="1300">
                <a:solidFill>
                  <a:schemeClr val="dk1"/>
                </a:solidFill>
                <a:latin typeface="IBM Plex Sans Condensed"/>
                <a:ea typeface="IBM Plex Sans Condensed"/>
                <a:cs typeface="IBM Plex Sans Condensed"/>
                <a:sym typeface="IBM Plex Sans Condensed"/>
              </a:defRPr>
            </a:lvl8pPr>
            <a:lvl9pPr lvl="8">
              <a:buNone/>
              <a:defRPr sz="1300">
                <a:solidFill>
                  <a:schemeClr val="dk1"/>
                </a:solidFill>
                <a:latin typeface="IBM Plex Sans Condensed"/>
                <a:ea typeface="IBM Plex Sans Condensed"/>
                <a:cs typeface="IBM Plex Sans Condensed"/>
                <a:sym typeface="IBM Plex Sans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4FC68"/>
            </a:gs>
            <a:gs pos="58000">
              <a:schemeClr val="accent2"/>
            </a:gs>
            <a:gs pos="100000">
              <a:schemeClr val="accent2"/>
            </a:gs>
          </a:gsLst>
          <a:path path="circle">
            <a:fillToRect l="100%" t="100%"/>
          </a:path>
          <a:tileRect b="-100%" r="-100%"/>
        </a:gradFill>
      </p:bgPr>
    </p:bg>
    <p:spTree>
      <p:nvGrpSpPr>
        <p:cNvPr id="12" name="Shape 12"/>
        <p:cNvGrpSpPr/>
        <p:nvPr/>
      </p:nvGrpSpPr>
      <p:grpSpPr>
        <a:xfrm>
          <a:off x="0" y="0"/>
          <a:ext cx="0" cy="0"/>
          <a:chOff x="0" y="0"/>
          <a:chExt cx="0" cy="0"/>
        </a:xfrm>
      </p:grpSpPr>
      <p:sp>
        <p:nvSpPr>
          <p:cNvPr id="13" name="Google Shape;13;p3"/>
          <p:cNvSpPr txBox="1"/>
          <p:nvPr>
            <p:ph type="ctrTitle"/>
          </p:nvPr>
        </p:nvSpPr>
        <p:spPr>
          <a:xfrm>
            <a:off x="779100" y="1517488"/>
            <a:ext cx="4960500" cy="1628100"/>
          </a:xfrm>
          <a:prstGeom prst="rect">
            <a:avLst/>
          </a:prstGeom>
        </p:spPr>
        <p:txBody>
          <a:bodyPr anchorCtr="0" anchor="b"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4" name="Google Shape;14;p3"/>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lvl1pPr lvl="0" rtl="0">
              <a:spcBef>
                <a:spcPts val="0"/>
              </a:spcBef>
              <a:spcAft>
                <a:spcPts val="0"/>
              </a:spcAft>
              <a:buSzPts val="2400"/>
              <a:buNone/>
              <a:defRPr/>
            </a:lvl1pPr>
            <a:lvl2pPr lvl="1" rtl="0">
              <a:spcBef>
                <a:spcPts val="800"/>
              </a:spcBef>
              <a:spcAft>
                <a:spcPts val="0"/>
              </a:spcAft>
              <a:buSzPts val="3000"/>
              <a:buNone/>
              <a:defRPr sz="3000"/>
            </a:lvl2pPr>
            <a:lvl3pPr lvl="2" rtl="0">
              <a:spcBef>
                <a:spcPts val="800"/>
              </a:spcBef>
              <a:spcAft>
                <a:spcPts val="0"/>
              </a:spcAft>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p:txBody>
      </p:sp>
      <p:sp>
        <p:nvSpPr>
          <p:cNvPr id="15" name="Google Shape;15;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chemeClr val="dk1"/>
                </a:solidFill>
                <a:latin typeface="IBM Plex Sans Condensed"/>
                <a:ea typeface="IBM Plex Sans Condensed"/>
                <a:cs typeface="IBM Plex Sans Condensed"/>
                <a:sym typeface="IBM Plex Sans Condensed"/>
              </a:defRPr>
            </a:lvl1pPr>
            <a:lvl2pPr lvl="1">
              <a:buNone/>
              <a:defRPr sz="1300">
                <a:solidFill>
                  <a:schemeClr val="dk1"/>
                </a:solidFill>
                <a:latin typeface="IBM Plex Sans Condensed"/>
                <a:ea typeface="IBM Plex Sans Condensed"/>
                <a:cs typeface="IBM Plex Sans Condensed"/>
                <a:sym typeface="IBM Plex Sans Condensed"/>
              </a:defRPr>
            </a:lvl2pPr>
            <a:lvl3pPr lvl="2">
              <a:buNone/>
              <a:defRPr sz="1300">
                <a:solidFill>
                  <a:schemeClr val="dk1"/>
                </a:solidFill>
                <a:latin typeface="IBM Plex Sans Condensed"/>
                <a:ea typeface="IBM Plex Sans Condensed"/>
                <a:cs typeface="IBM Plex Sans Condensed"/>
                <a:sym typeface="IBM Plex Sans Condensed"/>
              </a:defRPr>
            </a:lvl3pPr>
            <a:lvl4pPr lvl="3">
              <a:buNone/>
              <a:defRPr sz="1300">
                <a:solidFill>
                  <a:schemeClr val="dk1"/>
                </a:solidFill>
                <a:latin typeface="IBM Plex Sans Condensed"/>
                <a:ea typeface="IBM Plex Sans Condensed"/>
                <a:cs typeface="IBM Plex Sans Condensed"/>
                <a:sym typeface="IBM Plex Sans Condensed"/>
              </a:defRPr>
            </a:lvl4pPr>
            <a:lvl5pPr lvl="4">
              <a:buNone/>
              <a:defRPr sz="1300">
                <a:solidFill>
                  <a:schemeClr val="dk1"/>
                </a:solidFill>
                <a:latin typeface="IBM Plex Sans Condensed"/>
                <a:ea typeface="IBM Plex Sans Condensed"/>
                <a:cs typeface="IBM Plex Sans Condensed"/>
                <a:sym typeface="IBM Plex Sans Condensed"/>
              </a:defRPr>
            </a:lvl5pPr>
            <a:lvl6pPr lvl="5">
              <a:buNone/>
              <a:defRPr sz="1300">
                <a:solidFill>
                  <a:schemeClr val="dk1"/>
                </a:solidFill>
                <a:latin typeface="IBM Plex Sans Condensed"/>
                <a:ea typeface="IBM Plex Sans Condensed"/>
                <a:cs typeface="IBM Plex Sans Condensed"/>
                <a:sym typeface="IBM Plex Sans Condensed"/>
              </a:defRPr>
            </a:lvl6pPr>
            <a:lvl7pPr lvl="6">
              <a:buNone/>
              <a:defRPr sz="1300">
                <a:solidFill>
                  <a:schemeClr val="dk1"/>
                </a:solidFill>
                <a:latin typeface="IBM Plex Sans Condensed"/>
                <a:ea typeface="IBM Plex Sans Condensed"/>
                <a:cs typeface="IBM Plex Sans Condensed"/>
                <a:sym typeface="IBM Plex Sans Condensed"/>
              </a:defRPr>
            </a:lvl7pPr>
            <a:lvl8pPr lvl="7">
              <a:buNone/>
              <a:defRPr sz="1300">
                <a:solidFill>
                  <a:schemeClr val="dk1"/>
                </a:solidFill>
                <a:latin typeface="IBM Plex Sans Condensed"/>
                <a:ea typeface="IBM Plex Sans Condensed"/>
                <a:cs typeface="IBM Plex Sans Condensed"/>
                <a:sym typeface="IBM Plex Sans Condensed"/>
              </a:defRPr>
            </a:lvl8pPr>
            <a:lvl9pPr lvl="8">
              <a:buNone/>
              <a:defRPr sz="1300">
                <a:solidFill>
                  <a:schemeClr val="dk1"/>
                </a:solidFill>
                <a:latin typeface="IBM Plex Sans Condensed"/>
                <a:ea typeface="IBM Plex Sans Condensed"/>
                <a:cs typeface="IBM Plex Sans Condensed"/>
                <a:sym typeface="IBM Plex Sans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gradFill>
          <a:gsLst>
            <a:gs pos="0">
              <a:srgbClr val="FFE659"/>
            </a:gs>
            <a:gs pos="58000">
              <a:schemeClr val="accent4"/>
            </a:gs>
            <a:gs pos="100000">
              <a:schemeClr val="accent4"/>
            </a:gs>
          </a:gsLst>
          <a:path path="circle">
            <a:fillToRect l="100%" t="100%"/>
          </a:path>
          <a:tileRect b="-100%" r="-100%"/>
        </a:gradFill>
      </p:bgPr>
    </p:bg>
    <p:spTree>
      <p:nvGrpSpPr>
        <p:cNvPr id="16" name="Shape 16"/>
        <p:cNvGrpSpPr/>
        <p:nvPr/>
      </p:nvGrpSpPr>
      <p:grpSpPr>
        <a:xfrm>
          <a:off x="0" y="0"/>
          <a:ext cx="0" cy="0"/>
          <a:chOff x="0" y="0"/>
          <a:chExt cx="0" cy="0"/>
        </a:xfrm>
      </p:grpSpPr>
      <p:sp>
        <p:nvSpPr>
          <p:cNvPr id="17" name="Google Shape;17;p4"/>
          <p:cNvSpPr/>
          <p:nvPr/>
        </p:nvSpPr>
        <p:spPr>
          <a:xfrm>
            <a:off x="781775" y="768275"/>
            <a:ext cx="6652425" cy="3622950"/>
          </a:xfrm>
          <a:custGeom>
            <a:rect b="b" l="l" r="r" t="t"/>
            <a:pathLst>
              <a:path extrusionOk="0" h="144918" w="266097">
                <a:moveTo>
                  <a:pt x="0" y="153"/>
                </a:moveTo>
                <a:lnTo>
                  <a:pt x="249225" y="0"/>
                </a:lnTo>
                <a:lnTo>
                  <a:pt x="249225" y="34949"/>
                </a:lnTo>
                <a:lnTo>
                  <a:pt x="266097" y="50315"/>
                </a:lnTo>
                <a:lnTo>
                  <a:pt x="248923" y="47415"/>
                </a:lnTo>
                <a:lnTo>
                  <a:pt x="248924" y="144918"/>
                </a:lnTo>
                <a:lnTo>
                  <a:pt x="63" y="144918"/>
                </a:lnTo>
                <a:close/>
              </a:path>
            </a:pathLst>
          </a:custGeom>
          <a:gradFill>
            <a:gsLst>
              <a:gs pos="0">
                <a:schemeClr val="lt1"/>
              </a:gs>
              <a:gs pos="100000">
                <a:schemeClr val="lt2"/>
              </a:gs>
            </a:gsLst>
            <a:path path="circle">
              <a:fillToRect l="100%" t="100%"/>
            </a:path>
            <a:tileRect b="-100%" r="-100%"/>
          </a:gradFill>
          <a:ln>
            <a:noFill/>
          </a:ln>
          <a:effectLst>
            <a:outerShdw blurRad="57150" rotWithShape="0" algn="bl" dir="5400000" dist="19050">
              <a:schemeClr val="dk1">
                <a:alpha val="30000"/>
              </a:schemeClr>
            </a:outerShdw>
          </a:effectLst>
        </p:spPr>
      </p:sp>
      <p:sp>
        <p:nvSpPr>
          <p:cNvPr id="18" name="Google Shape;18;p4"/>
          <p:cNvSpPr txBox="1"/>
          <p:nvPr>
            <p:ph idx="1" type="body"/>
          </p:nvPr>
        </p:nvSpPr>
        <p:spPr>
          <a:xfrm>
            <a:off x="1286575" y="1250325"/>
            <a:ext cx="4844700" cy="2658600"/>
          </a:xfrm>
          <a:prstGeom prst="rect">
            <a:avLst/>
          </a:prstGeom>
        </p:spPr>
        <p:txBody>
          <a:bodyPr anchorCtr="0" anchor="t" bIns="0" lIns="0" spcFirstLastPara="1" rIns="0" wrap="square" tIns="0">
            <a:noAutofit/>
          </a:bodyPr>
          <a:lstStyle>
            <a:lvl1pPr indent="-419100" lvl="0" marL="457200" rtl="0">
              <a:spcBef>
                <a:spcPts val="0"/>
              </a:spcBef>
              <a:spcAft>
                <a:spcPts val="0"/>
              </a:spcAft>
              <a:buSzPts val="3000"/>
              <a:buChar char="▪"/>
              <a:defRPr i="1" sz="3000"/>
            </a:lvl1pPr>
            <a:lvl2pPr indent="-419100" lvl="1" marL="914400" rtl="0">
              <a:spcBef>
                <a:spcPts val="800"/>
              </a:spcBef>
              <a:spcAft>
                <a:spcPts val="0"/>
              </a:spcAft>
              <a:buSzPts val="3000"/>
              <a:buChar char="▫"/>
              <a:defRPr i="1" sz="3000"/>
            </a:lvl2pPr>
            <a:lvl3pPr indent="-419100" lvl="2" marL="1371600" rtl="0">
              <a:spcBef>
                <a:spcPts val="800"/>
              </a:spcBef>
              <a:spcAft>
                <a:spcPts val="0"/>
              </a:spcAft>
              <a:buSzPts val="3000"/>
              <a:buChar char="⬝"/>
              <a:defRPr i="1" sz="3000"/>
            </a:lvl3pPr>
            <a:lvl4pPr indent="-419100" lvl="3" marL="1828800" rtl="0">
              <a:spcBef>
                <a:spcPts val="800"/>
              </a:spcBef>
              <a:spcAft>
                <a:spcPts val="0"/>
              </a:spcAft>
              <a:buSzPts val="3000"/>
              <a:buChar char="⬞"/>
              <a:defRPr i="1" sz="3000"/>
            </a:lvl4pPr>
            <a:lvl5pPr indent="-419100" lvl="4" marL="2286000" rtl="0">
              <a:spcBef>
                <a:spcPts val="800"/>
              </a:spcBef>
              <a:spcAft>
                <a:spcPts val="0"/>
              </a:spcAft>
              <a:buSzPts val="3000"/>
              <a:buChar char="○"/>
              <a:defRPr i="1" sz="3000"/>
            </a:lvl5pPr>
            <a:lvl6pPr indent="-419100" lvl="5" marL="2743200" rtl="0">
              <a:spcBef>
                <a:spcPts val="800"/>
              </a:spcBef>
              <a:spcAft>
                <a:spcPts val="0"/>
              </a:spcAft>
              <a:buSzPts val="3000"/>
              <a:buChar char="■"/>
              <a:defRPr i="1" sz="3000"/>
            </a:lvl6pPr>
            <a:lvl7pPr indent="-419100" lvl="6" marL="3200400" rtl="0">
              <a:spcBef>
                <a:spcPts val="800"/>
              </a:spcBef>
              <a:spcAft>
                <a:spcPts val="0"/>
              </a:spcAft>
              <a:buSzPts val="3000"/>
              <a:buChar char="●"/>
              <a:defRPr i="1" sz="3000"/>
            </a:lvl7pPr>
            <a:lvl8pPr indent="-419100" lvl="7" marL="3657600" rtl="0">
              <a:spcBef>
                <a:spcPts val="800"/>
              </a:spcBef>
              <a:spcAft>
                <a:spcPts val="0"/>
              </a:spcAft>
              <a:buSzPts val="3000"/>
              <a:buChar char="○"/>
              <a:defRPr i="1" sz="3000"/>
            </a:lvl8pPr>
            <a:lvl9pPr indent="-419100" lvl="8" marL="4114800" rtl="0">
              <a:spcBef>
                <a:spcPts val="800"/>
              </a:spcBef>
              <a:spcAft>
                <a:spcPts val="800"/>
              </a:spcAft>
              <a:buSzPts val="3000"/>
              <a:buChar char="■"/>
              <a:defRPr i="1" sz="3000"/>
            </a:lvl9pPr>
          </a:lstStyle>
          <a:p/>
        </p:txBody>
      </p:sp>
      <p:sp>
        <p:nvSpPr>
          <p:cNvPr id="19" name="Google Shape;19;p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gradFill>
          <a:gsLst>
            <a:gs pos="0">
              <a:srgbClr val="FF9F4D"/>
            </a:gs>
            <a:gs pos="58000">
              <a:schemeClr val="accent5"/>
            </a:gs>
            <a:gs pos="100000">
              <a:schemeClr val="accent5"/>
            </a:gs>
          </a:gsLst>
          <a:path path="circle">
            <a:fillToRect l="100%" t="100%"/>
          </a:path>
          <a:tileRect b="-100%" r="-100%"/>
        </a:grad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2" name="Google Shape;22;p5"/>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23" name="Google Shape;23;p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gradFill>
          <a:gsLst>
            <a:gs pos="0">
              <a:srgbClr val="9FFAFF"/>
            </a:gs>
            <a:gs pos="58000">
              <a:schemeClr val="accent1"/>
            </a:gs>
            <a:gs pos="100000">
              <a:schemeClr val="accent1"/>
            </a:gs>
          </a:gsLst>
          <a:path path="circle">
            <a:fillToRect l="100%" t="100%"/>
          </a:path>
          <a:tileRect b="-100%" r="-100%"/>
        </a:gradFill>
      </p:bgPr>
    </p:bg>
    <p:spTree>
      <p:nvGrpSpPr>
        <p:cNvPr id="24" name="Shape 24"/>
        <p:cNvGrpSpPr/>
        <p:nvPr/>
      </p:nvGrpSpPr>
      <p:grpSpPr>
        <a:xfrm>
          <a:off x="0" y="0"/>
          <a:ext cx="0" cy="0"/>
          <a:chOff x="0" y="0"/>
          <a:chExt cx="0" cy="0"/>
        </a:xfrm>
      </p:grpSpPr>
      <p:sp>
        <p:nvSpPr>
          <p:cNvPr id="25" name="Google Shape;25;p6"/>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 name="Google Shape;26;p6"/>
          <p:cNvSpPr txBox="1"/>
          <p:nvPr>
            <p:ph idx="1" type="body"/>
          </p:nvPr>
        </p:nvSpPr>
        <p:spPr>
          <a:xfrm>
            <a:off x="77910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7" name="Google Shape;27;p6"/>
          <p:cNvSpPr txBox="1"/>
          <p:nvPr>
            <p:ph idx="2" type="body"/>
          </p:nvPr>
        </p:nvSpPr>
        <p:spPr>
          <a:xfrm>
            <a:off x="3429910" y="1353950"/>
            <a:ext cx="23247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28" name="Google Shape;28;p6"/>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gradFill>
          <a:gsLst>
            <a:gs pos="0">
              <a:srgbClr val="F4FC68"/>
            </a:gs>
            <a:gs pos="58000">
              <a:schemeClr val="accent2"/>
            </a:gs>
            <a:gs pos="100000">
              <a:schemeClr val="accent2"/>
            </a:gs>
          </a:gsLst>
          <a:path path="circle">
            <a:fillToRect l="100%" t="100%"/>
          </a:path>
          <a:tileRect b="-100%" r="-100%"/>
        </a:grad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 name="Google Shape;31;p7"/>
          <p:cNvSpPr txBox="1"/>
          <p:nvPr>
            <p:ph idx="1" type="body"/>
          </p:nvPr>
        </p:nvSpPr>
        <p:spPr>
          <a:xfrm>
            <a:off x="779100"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2" name="Google Shape;32;p7"/>
          <p:cNvSpPr txBox="1"/>
          <p:nvPr>
            <p:ph idx="2" type="body"/>
          </p:nvPr>
        </p:nvSpPr>
        <p:spPr>
          <a:xfrm>
            <a:off x="2854792"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3" name="Google Shape;33;p7"/>
          <p:cNvSpPr txBox="1"/>
          <p:nvPr>
            <p:ph idx="3" type="body"/>
          </p:nvPr>
        </p:nvSpPr>
        <p:spPr>
          <a:xfrm>
            <a:off x="4930485" y="1353950"/>
            <a:ext cx="18786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34" name="Google Shape;34;p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rgbClr val="FFE659"/>
            </a:gs>
            <a:gs pos="58000">
              <a:schemeClr val="accent4"/>
            </a:gs>
            <a:gs pos="100000">
              <a:schemeClr val="accent4"/>
            </a:gs>
          </a:gsLst>
          <a:path path="circle">
            <a:fillToRect l="100%" t="100%"/>
          </a:path>
          <a:tileRect b="-100%" r="-100%"/>
        </a:gra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779100" y="759800"/>
            <a:ext cx="7593300" cy="396300"/>
          </a:xfrm>
          <a:prstGeom prst="rect">
            <a:avLst/>
          </a:prstGeom>
        </p:spPr>
        <p:txBody>
          <a:bodyPr anchorCtr="0" anchor="b" bIns="0" lIns="0" spcFirstLastPara="1" rIns="0" wrap="square" tIns="0">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7" name="Google Shape;37;p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gradFill>
          <a:gsLst>
            <a:gs pos="0">
              <a:schemeClr val="lt2"/>
            </a:gs>
            <a:gs pos="58000">
              <a:schemeClr val="dk2"/>
            </a:gs>
            <a:gs pos="100000">
              <a:schemeClr val="dk2"/>
            </a:gs>
          </a:gsLst>
          <a:path path="circle">
            <a:fillToRect l="100%" t="100%"/>
          </a:path>
          <a:tileRect b="-100%" r="-100%"/>
        </a:gradFill>
      </p:bgPr>
    </p:bg>
    <p:spTree>
      <p:nvGrpSpPr>
        <p:cNvPr id="38" name="Shape 38"/>
        <p:cNvGrpSpPr/>
        <p:nvPr/>
      </p:nvGrpSpPr>
      <p:grpSpPr>
        <a:xfrm>
          <a:off x="0" y="0"/>
          <a:ext cx="0" cy="0"/>
          <a:chOff x="0" y="0"/>
          <a:chExt cx="0" cy="0"/>
        </a:xfrm>
      </p:grpSpPr>
      <p:sp>
        <p:nvSpPr>
          <p:cNvPr id="39" name="Google Shape;39;p9"/>
          <p:cNvSpPr txBox="1"/>
          <p:nvPr>
            <p:ph idx="1" type="body"/>
          </p:nvPr>
        </p:nvSpPr>
        <p:spPr>
          <a:xfrm>
            <a:off x="855300" y="4177700"/>
            <a:ext cx="7433400" cy="3168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40" name="Google Shape;40;p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gradFill>
          <a:gsLst>
            <a:gs pos="0">
              <a:srgbClr val="44506E"/>
            </a:gs>
            <a:gs pos="58000">
              <a:schemeClr val="dk1"/>
            </a:gs>
            <a:gs pos="100000">
              <a:schemeClr val="dk1"/>
            </a:gs>
          </a:gsLst>
          <a:path path="circle">
            <a:fillToRect l="100%" t="100%"/>
          </a:path>
          <a:tileRect b="-100%" r="-100%"/>
        </a:gradFill>
      </p:bgPr>
    </p:bg>
    <p:spTree>
      <p:nvGrpSpPr>
        <p:cNvPr id="41" name="Shape 41"/>
        <p:cNvGrpSpPr/>
        <p:nvPr/>
      </p:nvGrpSpPr>
      <p:grpSpPr>
        <a:xfrm>
          <a:off x="0" y="0"/>
          <a:ext cx="0" cy="0"/>
          <a:chOff x="0" y="0"/>
          <a:chExt cx="0" cy="0"/>
        </a:xfrm>
      </p:grpSpPr>
      <p:sp>
        <p:nvSpPr>
          <p:cNvPr id="42" name="Google Shape;42;p1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9FFAFF"/>
            </a:gs>
            <a:gs pos="58000">
              <a:schemeClr val="accent1"/>
            </a:gs>
            <a:gs pos="100000">
              <a:schemeClr val="accent1"/>
            </a:gs>
          </a:gsLst>
          <a:path path="circle">
            <a:fillToRect l="100%" t="100%"/>
          </a:path>
          <a:tileRect b="-100%" r="-10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79100" y="759800"/>
            <a:ext cx="7593300" cy="3963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lvl="0"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1pPr>
            <a:lvl2pPr lvl="1"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2pPr>
            <a:lvl3pPr lvl="2"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3pPr>
            <a:lvl4pPr lvl="3"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4pPr>
            <a:lvl5pPr lvl="4"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5pPr>
            <a:lvl6pPr lvl="5"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6pPr>
            <a:lvl7pPr lvl="6"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7pPr>
            <a:lvl8pPr lvl="7"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8pPr>
            <a:lvl9pPr lvl="8" rtl="0">
              <a:lnSpc>
                <a:spcPct val="90000"/>
              </a:lnSpc>
              <a:spcBef>
                <a:spcPts val="0"/>
              </a:spcBef>
              <a:spcAft>
                <a:spcPts val="0"/>
              </a:spcAft>
              <a:buClr>
                <a:schemeClr val="lt1"/>
              </a:buClr>
              <a:buSzPts val="3400"/>
              <a:buFont typeface="Bebas Neue"/>
              <a:buNone/>
              <a:defRPr sz="34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79100" y="1277748"/>
            <a:ext cx="49755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1pPr>
            <a:lvl2pPr indent="-381000" lvl="1" marL="914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2pPr>
            <a:lvl3pPr indent="-381000" lvl="2" marL="1371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3pPr>
            <a:lvl4pPr indent="-381000" lvl="3" marL="18288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4pPr>
            <a:lvl5pPr indent="-381000" lvl="4" marL="22860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5pPr>
            <a:lvl6pPr indent="-381000" lvl="5" marL="27432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6pPr>
            <a:lvl7pPr indent="-381000" lvl="6" marL="32004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7pPr>
            <a:lvl8pPr indent="-381000" lvl="7" marL="3657600" rtl="0">
              <a:lnSpc>
                <a:spcPct val="115000"/>
              </a:lnSpc>
              <a:spcBef>
                <a:spcPts val="800"/>
              </a:spcBef>
              <a:spcAft>
                <a:spcPts val="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8pPr>
            <a:lvl9pPr indent="-381000" lvl="8" marL="4114800" rtl="0">
              <a:lnSpc>
                <a:spcPct val="115000"/>
              </a:lnSpc>
              <a:spcBef>
                <a:spcPts val="800"/>
              </a:spcBef>
              <a:spcAft>
                <a:spcPts val="800"/>
              </a:spcAft>
              <a:buClr>
                <a:schemeClr val="dk1"/>
              </a:buClr>
              <a:buSzPts val="2400"/>
              <a:buFont typeface="IBM Plex Sans Condensed"/>
              <a:buChar char="■"/>
              <a:defRPr sz="2400">
                <a:solidFill>
                  <a:schemeClr val="dk1"/>
                </a:solidFill>
                <a:latin typeface="IBM Plex Sans Condensed"/>
                <a:ea typeface="IBM Plex Sans Condensed"/>
                <a:cs typeface="IBM Plex Sans Condensed"/>
                <a:sym typeface="IBM Plex Sans Condensed"/>
              </a:defRPr>
            </a:lvl9pPr>
          </a:lstStyle>
          <a:p/>
        </p:txBody>
      </p:sp>
      <p:sp>
        <p:nvSpPr>
          <p:cNvPr id="8" name="Google Shape;8;p1"/>
          <p:cNvSpPr txBox="1"/>
          <p:nvPr>
            <p:ph idx="12" type="sldNum"/>
          </p:nvPr>
        </p:nvSpPr>
        <p:spPr>
          <a:xfrm>
            <a:off x="8404375" y="4643093"/>
            <a:ext cx="548700" cy="316800"/>
          </a:xfrm>
          <a:prstGeom prst="rect">
            <a:avLst/>
          </a:prstGeom>
          <a:noFill/>
          <a:ln>
            <a:noFill/>
          </a:ln>
          <a:effectLst>
            <a:outerShdw blurRad="42863" rotWithShape="0" algn="bl" dir="5400000" dist="9525">
              <a:schemeClr val="dk1">
                <a:alpha val="30000"/>
              </a:schemeClr>
            </a:outerShdw>
          </a:effectLst>
        </p:spPr>
        <p:txBody>
          <a:bodyPr anchorCtr="0" anchor="b" bIns="0" lIns="0" spcFirstLastPara="1" rIns="0" wrap="square" tIns="0">
            <a:noAutofit/>
          </a:bodyPr>
          <a:lstStyle>
            <a:lvl1pPr indent="0" lvl="0"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1pPr>
            <a:lvl2pPr indent="0" lvl="1"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2pPr>
            <a:lvl3pPr indent="0" lvl="2"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3pPr>
            <a:lvl4pPr indent="0" lvl="3"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4pPr>
            <a:lvl5pPr indent="0" lvl="4"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5pPr>
            <a:lvl6pPr indent="0" lvl="5"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6pPr>
            <a:lvl7pPr indent="0" lvl="6"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7pPr>
            <a:lvl8pPr indent="0" lvl="7"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8pPr>
            <a:lvl9pPr indent="0" lvl="8" marL="0" marR="0" rtl="0" algn="r">
              <a:lnSpc>
                <a:spcPct val="90000"/>
              </a:lnSpc>
              <a:spcBef>
                <a:spcPts val="0"/>
              </a:spcBef>
              <a:spcAft>
                <a:spcPts val="0"/>
              </a:spcAft>
              <a:buSzPts val="1800"/>
              <a:buNone/>
              <a:defRPr sz="1800">
                <a:solidFill>
                  <a:schemeClr val="lt1"/>
                </a:solidFill>
                <a:latin typeface="Bebas Neue"/>
                <a:ea typeface="Bebas Neue"/>
                <a:cs typeface="Bebas Neue"/>
                <a:sym typeface="Bebas Neue"/>
              </a:defRPr>
            </a:lvl9pPr>
          </a:lstStyle>
          <a:p>
            <a:pPr indent="0" lvl="0" marL="0" rtl="0" algn="r">
              <a:spcBef>
                <a:spcPts val="0"/>
              </a:spcBef>
              <a:spcAft>
                <a:spcPts val="0"/>
              </a:spcAft>
              <a:buClr>
                <a:schemeClr val="lt1"/>
              </a:buClr>
              <a:buSzPts val="1800"/>
              <a:buFont typeface="Bebas Neue"/>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drive.google.com/file/d/1d-DCLKe-L4Wh4KPG2eUUU2-XJa6PjZEk/view" TargetMode="External"/><Relationship Id="rId4" Type="http://schemas.openxmlformats.org/officeDocument/2006/relationships/image" Target="../media/image8.png"/><Relationship Id="rId5" Type="http://schemas.openxmlformats.org/officeDocument/2006/relationships/image" Target="../media/image1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11"/>
          <p:cNvSpPr txBox="1"/>
          <p:nvPr>
            <p:ph type="ctrTitle"/>
          </p:nvPr>
        </p:nvSpPr>
        <p:spPr>
          <a:xfrm>
            <a:off x="765300" y="970500"/>
            <a:ext cx="4959600" cy="90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ChUck</a:t>
            </a:r>
            <a:endParaRPr/>
          </a:p>
        </p:txBody>
      </p:sp>
      <p:pic>
        <p:nvPicPr>
          <p:cNvPr id="48" name="Google Shape;48;p11"/>
          <p:cNvPicPr preferRelativeResize="0"/>
          <p:nvPr/>
        </p:nvPicPr>
        <p:blipFill>
          <a:blip r:embed="rId3">
            <a:alphaModFix/>
          </a:blip>
          <a:stretch>
            <a:fillRect/>
          </a:stretch>
        </p:blipFill>
        <p:spPr>
          <a:xfrm>
            <a:off x="5611448" y="847620"/>
            <a:ext cx="3162577" cy="4034313"/>
          </a:xfrm>
          <a:prstGeom prst="rect">
            <a:avLst/>
          </a:prstGeom>
          <a:noFill/>
          <a:ln>
            <a:noFill/>
          </a:ln>
        </p:spPr>
      </p:pic>
      <p:pic>
        <p:nvPicPr>
          <p:cNvPr id="49" name="Google Shape;49;p11"/>
          <p:cNvPicPr preferRelativeResize="0"/>
          <p:nvPr/>
        </p:nvPicPr>
        <p:blipFill>
          <a:blip r:embed="rId4">
            <a:alphaModFix/>
          </a:blip>
          <a:stretch>
            <a:fillRect/>
          </a:stretch>
        </p:blipFill>
        <p:spPr>
          <a:xfrm>
            <a:off x="5233075" y="119232"/>
            <a:ext cx="767393" cy="767396"/>
          </a:xfrm>
          <a:prstGeom prst="rect">
            <a:avLst/>
          </a:prstGeom>
          <a:noFill/>
          <a:ln>
            <a:noFill/>
          </a:ln>
        </p:spPr>
      </p:pic>
      <p:sp>
        <p:nvSpPr>
          <p:cNvPr id="50" name="Google Shape;50;p11"/>
          <p:cNvSpPr txBox="1"/>
          <p:nvPr>
            <p:ph type="ctrTitle"/>
          </p:nvPr>
        </p:nvSpPr>
        <p:spPr>
          <a:xfrm>
            <a:off x="765300" y="2017775"/>
            <a:ext cx="4959600" cy="902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5000"/>
              <a:t>A robot that plays Checkers</a:t>
            </a:r>
            <a:endParaRPr sz="5000"/>
          </a:p>
        </p:txBody>
      </p:sp>
      <p:sp>
        <p:nvSpPr>
          <p:cNvPr id="51" name="Google Shape;51;p11"/>
          <p:cNvSpPr txBox="1"/>
          <p:nvPr/>
        </p:nvSpPr>
        <p:spPr>
          <a:xfrm>
            <a:off x="765300" y="3282900"/>
            <a:ext cx="4730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lt1"/>
                </a:solidFill>
                <a:latin typeface="IBM Plex Sans Condensed Medium"/>
                <a:ea typeface="IBM Plex Sans Condensed Medium"/>
                <a:cs typeface="IBM Plex Sans Condensed Medium"/>
                <a:sym typeface="IBM Plex Sans Condensed Medium"/>
              </a:rPr>
              <a:t>By Tyler Costello, Nicholas Kenny, and Aidan O’Hare</a:t>
            </a:r>
            <a:endParaRPr sz="2100">
              <a:solidFill>
                <a:schemeClr val="lt1"/>
              </a:solidFill>
              <a:latin typeface="IBM Plex Sans Condensed Medium"/>
              <a:ea typeface="IBM Plex Sans Condensed Medium"/>
              <a:cs typeface="IBM Plex Sans Condensed Medium"/>
              <a:sym typeface="IBM Plex Sans Condensed Medium"/>
            </a:endParaRPr>
          </a:p>
        </p:txBody>
      </p:sp>
      <p:sp>
        <p:nvSpPr>
          <p:cNvPr id="52" name="Google Shape;52;p1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Checkers Gameplay SCENE</a:t>
            </a:r>
            <a:endParaRPr/>
          </a:p>
        </p:txBody>
      </p:sp>
      <p:sp>
        <p:nvSpPr>
          <p:cNvPr id="128" name="Google Shape;128;p20"/>
          <p:cNvSpPr txBox="1"/>
          <p:nvPr>
            <p:ph idx="1" type="body"/>
          </p:nvPr>
        </p:nvSpPr>
        <p:spPr>
          <a:xfrm>
            <a:off x="779100" y="1277750"/>
            <a:ext cx="40050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Char char="▪"/>
            </a:pPr>
            <a:r>
              <a:rPr lang="en">
                <a:solidFill>
                  <a:schemeClr val="lt1"/>
                </a:solidFill>
              </a:rPr>
              <a:t>How to keep track of pieces?</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How to move pieces?</a:t>
            </a:r>
            <a:endParaRPr>
              <a:solidFill>
                <a:schemeClr val="lt1"/>
              </a:solidFill>
            </a:endParaRPr>
          </a:p>
        </p:txBody>
      </p:sp>
      <p:sp>
        <p:nvSpPr>
          <p:cNvPr id="129" name="Google Shape;129;p2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0" name="Google Shape;130;p20"/>
          <p:cNvPicPr preferRelativeResize="0"/>
          <p:nvPr/>
        </p:nvPicPr>
        <p:blipFill>
          <a:blip r:embed="rId3">
            <a:alphaModFix/>
          </a:blip>
          <a:stretch>
            <a:fillRect/>
          </a:stretch>
        </p:blipFill>
        <p:spPr>
          <a:xfrm>
            <a:off x="5118837" y="1234150"/>
            <a:ext cx="3253564" cy="3077501"/>
          </a:xfrm>
          <a:prstGeom prst="rect">
            <a:avLst/>
          </a:prstGeom>
          <a:noFill/>
          <a:ln>
            <a:noFill/>
          </a:ln>
        </p:spPr>
      </p:pic>
      <p:pic>
        <p:nvPicPr>
          <p:cNvPr id="131" name="Google Shape;131;p20"/>
          <p:cNvPicPr preferRelativeResize="0"/>
          <p:nvPr/>
        </p:nvPicPr>
        <p:blipFill>
          <a:blip r:embed="rId4">
            <a:alphaModFix/>
          </a:blip>
          <a:stretch>
            <a:fillRect/>
          </a:stretch>
        </p:blipFill>
        <p:spPr>
          <a:xfrm>
            <a:off x="779100" y="2659425"/>
            <a:ext cx="4078375" cy="1626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137" name="Google Shape;137;p21"/>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138" name="Google Shape;138;p21"/>
          <p:cNvSpPr txBox="1"/>
          <p:nvPr>
            <p:ph type="ctrTitle"/>
          </p:nvPr>
        </p:nvSpPr>
        <p:spPr>
          <a:xfrm>
            <a:off x="728275" y="2166594"/>
            <a:ext cx="4960500" cy="81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Challenges</a:t>
            </a:r>
            <a:endParaRPr/>
          </a:p>
        </p:txBody>
      </p:sp>
      <p:sp>
        <p:nvSpPr>
          <p:cNvPr id="139" name="Google Shape;139;p21"/>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Problems Problems Problems</a:t>
            </a:r>
            <a:endParaRPr/>
          </a:p>
        </p:txBody>
      </p:sp>
      <p:sp>
        <p:nvSpPr>
          <p:cNvPr id="140" name="Google Shape;140;p21"/>
          <p:cNvSpPr/>
          <p:nvPr/>
        </p:nvSpPr>
        <p:spPr>
          <a:xfrm>
            <a:off x="6815202" y="576011"/>
            <a:ext cx="349144" cy="719021"/>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3</a:t>
            </a:r>
          </a:p>
        </p:txBody>
      </p:sp>
      <p:sp>
        <p:nvSpPr>
          <p:cNvPr id="141" name="Google Shape;141;p2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Game Logic Problems</a:t>
            </a:r>
            <a:endParaRPr/>
          </a:p>
        </p:txBody>
      </p:sp>
      <p:sp>
        <p:nvSpPr>
          <p:cNvPr id="147" name="Google Shape;147;p22"/>
          <p:cNvSpPr txBox="1"/>
          <p:nvPr>
            <p:ph idx="1" type="body"/>
          </p:nvPr>
        </p:nvSpPr>
        <p:spPr>
          <a:xfrm>
            <a:off x="779100" y="1353950"/>
            <a:ext cx="3847800" cy="2843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lt1"/>
              </a:buClr>
              <a:buSzPts val="2000"/>
              <a:buChar char="▪"/>
            </a:pPr>
            <a:r>
              <a:rPr b="1" lang="en">
                <a:solidFill>
                  <a:schemeClr val="lt1"/>
                </a:solidFill>
              </a:rPr>
              <a:t>Pieces become kings when the reach the end of the board</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Kings behave </a:t>
            </a:r>
            <a:r>
              <a:rPr b="1" lang="en">
                <a:solidFill>
                  <a:schemeClr val="lt1"/>
                </a:solidFill>
              </a:rPr>
              <a:t>differently</a:t>
            </a:r>
            <a:r>
              <a:rPr b="1" lang="en">
                <a:solidFill>
                  <a:schemeClr val="lt1"/>
                </a:solidFill>
              </a:rPr>
              <a:t> from normal pieces, ie. can move both forwards and backwards</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Pieces can double jump</a:t>
            </a:r>
            <a:endParaRPr b="1">
              <a:solidFill>
                <a:schemeClr val="lt1"/>
              </a:solidFill>
            </a:endParaRPr>
          </a:p>
        </p:txBody>
      </p:sp>
      <p:sp>
        <p:nvSpPr>
          <p:cNvPr id="148" name="Google Shape;148;p22"/>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9" name="Google Shape;149;p22"/>
          <p:cNvPicPr preferRelativeResize="0"/>
          <p:nvPr/>
        </p:nvPicPr>
        <p:blipFill>
          <a:blip r:embed="rId3">
            <a:alphaModFix/>
          </a:blip>
          <a:stretch>
            <a:fillRect/>
          </a:stretch>
        </p:blipFill>
        <p:spPr>
          <a:xfrm>
            <a:off x="5505000" y="1156100"/>
            <a:ext cx="2698767" cy="304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Scene Problems</a:t>
            </a:r>
            <a:endParaRPr/>
          </a:p>
        </p:txBody>
      </p:sp>
      <p:sp>
        <p:nvSpPr>
          <p:cNvPr id="155" name="Google Shape;155;p2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3"/>
          <p:cNvPicPr preferRelativeResize="0"/>
          <p:nvPr/>
        </p:nvPicPr>
        <p:blipFill rotWithShape="1">
          <a:blip r:embed="rId3">
            <a:alphaModFix/>
          </a:blip>
          <a:srcRect b="0" l="15794" r="28295" t="0"/>
          <a:stretch/>
        </p:blipFill>
        <p:spPr>
          <a:xfrm>
            <a:off x="5474525" y="596825"/>
            <a:ext cx="3259250" cy="3886200"/>
          </a:xfrm>
          <a:prstGeom prst="rect">
            <a:avLst/>
          </a:prstGeom>
          <a:noFill/>
          <a:ln>
            <a:noFill/>
          </a:ln>
        </p:spPr>
      </p:pic>
      <p:sp>
        <p:nvSpPr>
          <p:cNvPr id="157" name="Google Shape;157;p23"/>
          <p:cNvSpPr txBox="1"/>
          <p:nvPr>
            <p:ph idx="1" type="body"/>
          </p:nvPr>
        </p:nvSpPr>
        <p:spPr>
          <a:xfrm>
            <a:off x="779100" y="1353950"/>
            <a:ext cx="3847800" cy="2843400"/>
          </a:xfrm>
          <a:prstGeom prst="rect">
            <a:avLst/>
          </a:prstGeom>
        </p:spPr>
        <p:txBody>
          <a:bodyPr anchorCtr="0" anchor="t" bIns="0" lIns="0" spcFirstLastPara="1" rIns="0" wrap="square" tIns="0">
            <a:noAutofit/>
          </a:bodyPr>
          <a:lstStyle/>
          <a:p>
            <a:pPr indent="-355600" lvl="0" marL="457200" rtl="0" algn="l">
              <a:spcBef>
                <a:spcPts val="0"/>
              </a:spcBef>
              <a:spcAft>
                <a:spcPts val="0"/>
              </a:spcAft>
              <a:buClr>
                <a:schemeClr val="lt1"/>
              </a:buClr>
              <a:buSzPts val="2000"/>
              <a:buChar char="▪"/>
            </a:pPr>
            <a:r>
              <a:rPr b="1" lang="en">
                <a:solidFill>
                  <a:schemeClr val="lt1"/>
                </a:solidFill>
              </a:rPr>
              <a:t>Python Documentation</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Marker Arrays</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Boxes have fixed color</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Imperfect Path Planning</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Forgetting to delete pieces</a:t>
            </a:r>
            <a:endParaRPr b="1">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163" name="Google Shape;163;p24"/>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164" name="Google Shape;164;p24"/>
          <p:cNvSpPr txBox="1"/>
          <p:nvPr>
            <p:ph type="ctrTitle"/>
          </p:nvPr>
        </p:nvSpPr>
        <p:spPr>
          <a:xfrm>
            <a:off x="728275" y="2166594"/>
            <a:ext cx="4960500" cy="81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COllaboration</a:t>
            </a:r>
            <a:endParaRPr/>
          </a:p>
        </p:txBody>
      </p:sp>
      <p:sp>
        <p:nvSpPr>
          <p:cNvPr id="165" name="Google Shape;165;p24"/>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Team Work makes the Dream Work</a:t>
            </a:r>
            <a:endParaRPr/>
          </a:p>
        </p:txBody>
      </p:sp>
      <p:sp>
        <p:nvSpPr>
          <p:cNvPr id="166" name="Google Shape;166;p24"/>
          <p:cNvSpPr/>
          <p:nvPr/>
        </p:nvSpPr>
        <p:spPr>
          <a:xfrm>
            <a:off x="6739002" y="576011"/>
            <a:ext cx="390664" cy="700149"/>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4</a:t>
            </a:r>
          </a:p>
        </p:txBody>
      </p:sp>
      <p:sp>
        <p:nvSpPr>
          <p:cNvPr id="167" name="Google Shape;167;p2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CODE Management</a:t>
            </a:r>
            <a:endParaRPr/>
          </a:p>
        </p:txBody>
      </p:sp>
      <p:sp>
        <p:nvSpPr>
          <p:cNvPr id="173" name="Google Shape;173;p2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4" name="Google Shape;174;p25"/>
          <p:cNvGrpSpPr/>
          <p:nvPr/>
        </p:nvGrpSpPr>
        <p:grpSpPr>
          <a:xfrm>
            <a:off x="5864288" y="1238675"/>
            <a:ext cx="2840226" cy="3645025"/>
            <a:chOff x="5864288" y="1238675"/>
            <a:chExt cx="2840226" cy="3645025"/>
          </a:xfrm>
        </p:grpSpPr>
        <p:pic>
          <p:nvPicPr>
            <p:cNvPr id="175" name="Google Shape;175;p25"/>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76" name="Google Shape;176;p25"/>
            <p:cNvPicPr preferRelativeResize="0"/>
            <p:nvPr/>
          </p:nvPicPr>
          <p:blipFill>
            <a:blip r:embed="rId4">
              <a:alphaModFix/>
            </a:blip>
            <a:stretch>
              <a:fillRect/>
            </a:stretch>
          </p:blipFill>
          <p:spPr>
            <a:xfrm>
              <a:off x="7087476" y="1833431"/>
              <a:ext cx="241950" cy="170793"/>
            </a:xfrm>
            <a:prstGeom prst="rect">
              <a:avLst/>
            </a:prstGeom>
            <a:noFill/>
            <a:ln>
              <a:noFill/>
            </a:ln>
          </p:spPr>
        </p:pic>
      </p:grpSp>
      <p:pic>
        <p:nvPicPr>
          <p:cNvPr id="177" name="Google Shape;177;p25"/>
          <p:cNvPicPr preferRelativeResize="0"/>
          <p:nvPr/>
        </p:nvPicPr>
        <p:blipFill>
          <a:blip r:embed="rId5">
            <a:alphaModFix/>
          </a:blip>
          <a:stretch>
            <a:fillRect/>
          </a:stretch>
        </p:blipFill>
        <p:spPr>
          <a:xfrm>
            <a:off x="779100" y="1369075"/>
            <a:ext cx="4823601" cy="25725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183" name="Google Shape;183;p26"/>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184" name="Google Shape;184;p26"/>
          <p:cNvSpPr txBox="1"/>
          <p:nvPr>
            <p:ph type="ctrTitle"/>
          </p:nvPr>
        </p:nvSpPr>
        <p:spPr>
          <a:xfrm>
            <a:off x="728275" y="2166594"/>
            <a:ext cx="4960500" cy="81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Video Demo</a:t>
            </a:r>
            <a:endParaRPr/>
          </a:p>
        </p:txBody>
      </p:sp>
      <p:sp>
        <p:nvSpPr>
          <p:cNvPr id="185" name="Google Shape;185;p26"/>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But does it work?</a:t>
            </a:r>
            <a:endParaRPr/>
          </a:p>
        </p:txBody>
      </p:sp>
      <p:sp>
        <p:nvSpPr>
          <p:cNvPr id="186" name="Google Shape;186;p26"/>
          <p:cNvSpPr/>
          <p:nvPr/>
        </p:nvSpPr>
        <p:spPr>
          <a:xfrm>
            <a:off x="6739002" y="576011"/>
            <a:ext cx="350088" cy="709585"/>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5</a:t>
            </a:r>
          </a:p>
        </p:txBody>
      </p:sp>
      <p:sp>
        <p:nvSpPr>
          <p:cNvPr id="187" name="Google Shape;187;p2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7" title="ELEN 131 Final Project Checkers Clips.mp4">
            <a:hlinkClick r:id="rId3"/>
          </p:cNvPr>
          <p:cNvPicPr preferRelativeResize="0"/>
          <p:nvPr/>
        </p:nvPicPr>
        <p:blipFill>
          <a:blip r:embed="rId4">
            <a:alphaModFix/>
          </a:blip>
          <a:stretch>
            <a:fillRect/>
          </a:stretch>
        </p:blipFill>
        <p:spPr>
          <a:xfrm>
            <a:off x="228600" y="1619975"/>
            <a:ext cx="4494833" cy="3371125"/>
          </a:xfrm>
          <a:prstGeom prst="rect">
            <a:avLst/>
          </a:prstGeom>
          <a:noFill/>
          <a:ln>
            <a:noFill/>
          </a:ln>
        </p:spPr>
      </p:pic>
      <p:pic>
        <p:nvPicPr>
          <p:cNvPr id="194" name="Google Shape;194;p27"/>
          <p:cNvPicPr preferRelativeResize="0"/>
          <p:nvPr/>
        </p:nvPicPr>
        <p:blipFill>
          <a:blip r:embed="rId5">
            <a:alphaModFix/>
          </a:blip>
          <a:stretch>
            <a:fillRect/>
          </a:stretch>
        </p:blipFill>
        <p:spPr>
          <a:xfrm>
            <a:off x="5340675" y="1619975"/>
            <a:ext cx="3371126" cy="3371126"/>
          </a:xfrm>
          <a:prstGeom prst="rect">
            <a:avLst/>
          </a:prstGeom>
          <a:noFill/>
          <a:ln>
            <a:noFill/>
          </a:ln>
        </p:spPr>
      </p:pic>
      <p:sp>
        <p:nvSpPr>
          <p:cNvPr id="195" name="Google Shape;195;p27"/>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King and Double Jump Demo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8"/>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201" name="Google Shape;201;p28"/>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202" name="Google Shape;202;p28"/>
          <p:cNvSpPr txBox="1"/>
          <p:nvPr>
            <p:ph type="ctrTitle"/>
          </p:nvPr>
        </p:nvSpPr>
        <p:spPr>
          <a:xfrm>
            <a:off x="728275" y="2166594"/>
            <a:ext cx="4960500" cy="81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a:t>
            </a:r>
            <a:endParaRPr/>
          </a:p>
        </p:txBody>
      </p:sp>
      <p:sp>
        <p:nvSpPr>
          <p:cNvPr id="203" name="Google Shape;203;p28"/>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What’s the point?</a:t>
            </a:r>
            <a:endParaRPr/>
          </a:p>
        </p:txBody>
      </p:sp>
      <p:sp>
        <p:nvSpPr>
          <p:cNvPr id="204" name="Google Shape;204;p28"/>
          <p:cNvSpPr/>
          <p:nvPr/>
        </p:nvSpPr>
        <p:spPr>
          <a:xfrm>
            <a:off x="6739002" y="576011"/>
            <a:ext cx="354806" cy="719021"/>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6</a:t>
            </a:r>
          </a:p>
        </p:txBody>
      </p:sp>
      <p:sp>
        <p:nvSpPr>
          <p:cNvPr id="205" name="Google Shape;205;p2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9"/>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Conclusion</a:t>
            </a:r>
            <a:endParaRPr/>
          </a:p>
        </p:txBody>
      </p:sp>
      <p:sp>
        <p:nvSpPr>
          <p:cNvPr id="211" name="Google Shape;211;p29"/>
          <p:cNvSpPr txBox="1"/>
          <p:nvPr>
            <p:ph idx="1" type="body"/>
          </p:nvPr>
        </p:nvSpPr>
        <p:spPr>
          <a:xfrm>
            <a:off x="779100" y="1277750"/>
            <a:ext cx="3997800" cy="34818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Char char="▪"/>
            </a:pPr>
            <a:r>
              <a:rPr lang="en">
                <a:solidFill>
                  <a:schemeClr val="lt1"/>
                </a:solidFill>
              </a:rPr>
              <a:t>We don’t always think of </a:t>
            </a:r>
            <a:r>
              <a:rPr lang="en">
                <a:solidFill>
                  <a:schemeClr val="lt1"/>
                </a:solidFill>
              </a:rPr>
              <a:t>intricacies </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Constructing the scene in Rviz was difficult</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We got a functioning game</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We have a great foundation for future robotics projects</a:t>
            </a:r>
            <a:endParaRPr>
              <a:solidFill>
                <a:schemeClr val="lt1"/>
              </a:solidFill>
            </a:endParaRPr>
          </a:p>
          <a:p>
            <a:pPr indent="0" lvl="0" marL="0" rtl="0" algn="l">
              <a:spcBef>
                <a:spcPts val="800"/>
              </a:spcBef>
              <a:spcAft>
                <a:spcPts val="800"/>
              </a:spcAft>
              <a:buNone/>
            </a:pPr>
            <a:r>
              <a:t/>
            </a:r>
            <a:endParaRPr>
              <a:solidFill>
                <a:schemeClr val="lt1"/>
              </a:solidFill>
            </a:endParaRPr>
          </a:p>
        </p:txBody>
      </p:sp>
      <p:sp>
        <p:nvSpPr>
          <p:cNvPr id="212" name="Google Shape;212;p2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3" name="Google Shape;213;p29"/>
          <p:cNvPicPr preferRelativeResize="0"/>
          <p:nvPr/>
        </p:nvPicPr>
        <p:blipFill rotWithShape="1">
          <a:blip r:embed="rId3">
            <a:alphaModFix/>
          </a:blip>
          <a:srcRect b="0" l="5582" r="9700" t="9999"/>
          <a:stretch/>
        </p:blipFill>
        <p:spPr>
          <a:xfrm>
            <a:off x="4913575" y="1320100"/>
            <a:ext cx="3927150" cy="2503300"/>
          </a:xfrm>
          <a:prstGeom prst="rect">
            <a:avLst/>
          </a:prstGeom>
          <a:noFill/>
          <a:ln>
            <a:noFill/>
          </a:ln>
        </p:spPr>
      </p:pic>
      <p:sp>
        <p:nvSpPr>
          <p:cNvPr id="214" name="Google Shape;214;p29"/>
          <p:cNvSpPr txBox="1"/>
          <p:nvPr/>
        </p:nvSpPr>
        <p:spPr>
          <a:xfrm>
            <a:off x="6834225" y="458325"/>
            <a:ext cx="126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BM Plex Sans Condensed"/>
                <a:ea typeface="IBM Plex Sans Condensed"/>
                <a:cs typeface="IBM Plex Sans Condensed"/>
                <a:sym typeface="IBM Plex Sans Condensed"/>
              </a:rPr>
              <a:t>We are here</a:t>
            </a:r>
            <a:endParaRPr>
              <a:solidFill>
                <a:schemeClr val="lt1"/>
              </a:solidFill>
              <a:latin typeface="IBM Plex Sans Condensed"/>
              <a:ea typeface="IBM Plex Sans Condensed"/>
              <a:cs typeface="IBM Plex Sans Condensed"/>
              <a:sym typeface="IBM Plex Sans Condensed"/>
            </a:endParaRPr>
          </a:p>
        </p:txBody>
      </p:sp>
      <p:cxnSp>
        <p:nvCxnSpPr>
          <p:cNvPr id="215" name="Google Shape;215;p29"/>
          <p:cNvCxnSpPr/>
          <p:nvPr/>
        </p:nvCxnSpPr>
        <p:spPr>
          <a:xfrm>
            <a:off x="7486075" y="855550"/>
            <a:ext cx="224100" cy="8658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12"/>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58" name="Google Shape;58;p12"/>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59" name="Google Shape;59;p12"/>
          <p:cNvSpPr txBox="1"/>
          <p:nvPr>
            <p:ph type="ctrTitle"/>
          </p:nvPr>
        </p:nvSpPr>
        <p:spPr>
          <a:xfrm>
            <a:off x="779100" y="1517488"/>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 and Motivation</a:t>
            </a:r>
            <a:endParaRPr/>
          </a:p>
        </p:txBody>
      </p:sp>
      <p:sp>
        <p:nvSpPr>
          <p:cNvPr id="60" name="Google Shape;60;p12"/>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The whos, whats, and whys…</a:t>
            </a:r>
            <a:endParaRPr/>
          </a:p>
        </p:txBody>
      </p:sp>
      <p:sp>
        <p:nvSpPr>
          <p:cNvPr id="61" name="Google Shape;61;p12"/>
          <p:cNvSpPr/>
          <p:nvPr/>
        </p:nvSpPr>
        <p:spPr>
          <a:xfrm>
            <a:off x="6815202" y="576011"/>
            <a:ext cx="251950" cy="700149"/>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1</a:t>
            </a:r>
          </a:p>
        </p:txBody>
      </p:sp>
      <p:sp>
        <p:nvSpPr>
          <p:cNvPr id="62" name="Google Shape;62;p1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Work</a:t>
            </a:r>
            <a:endParaRPr/>
          </a:p>
        </p:txBody>
      </p:sp>
      <p:sp>
        <p:nvSpPr>
          <p:cNvPr id="221" name="Google Shape;221;p30"/>
          <p:cNvSpPr txBox="1"/>
          <p:nvPr>
            <p:ph idx="1" type="body"/>
          </p:nvPr>
        </p:nvSpPr>
        <p:spPr>
          <a:xfrm>
            <a:off x="779100" y="1353950"/>
            <a:ext cx="5271000" cy="3418200"/>
          </a:xfrm>
          <a:prstGeom prst="rect">
            <a:avLst/>
          </a:prstGeom>
        </p:spPr>
        <p:txBody>
          <a:bodyPr anchorCtr="0" anchor="t" bIns="0" lIns="0" spcFirstLastPara="1" rIns="0" wrap="square" tIns="0">
            <a:noAutofit/>
          </a:bodyPr>
          <a:lstStyle/>
          <a:p>
            <a:pPr indent="-381000" lvl="0" marL="457200" rtl="0" algn="l">
              <a:spcBef>
                <a:spcPts val="0"/>
              </a:spcBef>
              <a:spcAft>
                <a:spcPts val="0"/>
              </a:spcAft>
              <a:buSzPts val="2400"/>
              <a:buChar char="▪"/>
            </a:pPr>
            <a:r>
              <a:rPr lang="en" sz="2400"/>
              <a:t>Implement a better path planning algorithm</a:t>
            </a:r>
            <a:endParaRPr sz="2400"/>
          </a:p>
          <a:p>
            <a:pPr indent="-381000" lvl="0" marL="457200" rtl="0" algn="l">
              <a:spcBef>
                <a:spcPts val="0"/>
              </a:spcBef>
              <a:spcAft>
                <a:spcPts val="0"/>
              </a:spcAft>
              <a:buSzPts val="2400"/>
              <a:buChar char="▪"/>
            </a:pPr>
            <a:r>
              <a:rPr lang="en" sz="2400"/>
              <a:t>We want a robot playing checkers in the lobby of SCDI</a:t>
            </a:r>
            <a:endParaRPr sz="2400"/>
          </a:p>
          <a:p>
            <a:pPr indent="-381000" lvl="0" marL="457200" rtl="0" algn="l">
              <a:spcBef>
                <a:spcPts val="0"/>
              </a:spcBef>
              <a:spcAft>
                <a:spcPts val="0"/>
              </a:spcAft>
              <a:buSzPts val="2400"/>
              <a:buChar char="▪"/>
            </a:pPr>
            <a:r>
              <a:rPr lang="en" sz="2400"/>
              <a:t>Implement game logic for chess</a:t>
            </a:r>
            <a:endParaRPr sz="2400"/>
          </a:p>
        </p:txBody>
      </p:sp>
      <p:sp>
        <p:nvSpPr>
          <p:cNvPr id="222" name="Google Shape;222;p30"/>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0"/>
          <p:cNvPicPr preferRelativeResize="0"/>
          <p:nvPr/>
        </p:nvPicPr>
        <p:blipFill>
          <a:blip r:embed="rId3">
            <a:alphaModFix/>
          </a:blip>
          <a:stretch>
            <a:fillRect/>
          </a:stretch>
        </p:blipFill>
        <p:spPr>
          <a:xfrm>
            <a:off x="6219350" y="1043354"/>
            <a:ext cx="2616525" cy="3056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ctrTitle"/>
          </p:nvPr>
        </p:nvSpPr>
        <p:spPr>
          <a:xfrm>
            <a:off x="779100" y="1517488"/>
            <a:ext cx="4960500" cy="1628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Thanks for Listening!</a:t>
            </a:r>
            <a:endParaRPr/>
          </a:p>
        </p:txBody>
      </p:sp>
      <p:sp>
        <p:nvSpPr>
          <p:cNvPr id="229" name="Google Shape;229;p31"/>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Have a great summer!</a:t>
            </a:r>
            <a:endParaRPr/>
          </a:p>
        </p:txBody>
      </p:sp>
      <p:sp>
        <p:nvSpPr>
          <p:cNvPr id="230" name="Google Shape;230;p3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1" name="Google Shape;231;p31"/>
          <p:cNvPicPr preferRelativeResize="0"/>
          <p:nvPr/>
        </p:nvPicPr>
        <p:blipFill>
          <a:blip r:embed="rId3">
            <a:alphaModFix/>
          </a:blip>
          <a:stretch>
            <a:fillRect/>
          </a:stretch>
        </p:blipFill>
        <p:spPr>
          <a:xfrm>
            <a:off x="4491650" y="534528"/>
            <a:ext cx="3746250" cy="4074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idx="1" type="body"/>
          </p:nvPr>
        </p:nvSpPr>
        <p:spPr>
          <a:xfrm>
            <a:off x="1265825" y="1503150"/>
            <a:ext cx="4844700" cy="2137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“Education should learn from the positive side of gaming - reward, accomplishment, and fun” - Sebastian Thrun</a:t>
            </a:r>
            <a:endParaRPr/>
          </a:p>
        </p:txBody>
      </p:sp>
      <p:sp>
        <p:nvSpPr>
          <p:cNvPr id="68" name="Google Shape;68;p13"/>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9" name="Google Shape;69;p13"/>
          <p:cNvPicPr preferRelativeResize="0"/>
          <p:nvPr/>
        </p:nvPicPr>
        <p:blipFill rotWithShape="1">
          <a:blip r:embed="rId3">
            <a:alphaModFix/>
          </a:blip>
          <a:srcRect b="32619" l="0" r="20898" t="0"/>
          <a:stretch/>
        </p:blipFill>
        <p:spPr>
          <a:xfrm>
            <a:off x="5826900" y="1367600"/>
            <a:ext cx="3317100" cy="3775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a:t>
            </a:r>
            <a:endParaRPr/>
          </a:p>
        </p:txBody>
      </p:sp>
      <p:sp>
        <p:nvSpPr>
          <p:cNvPr id="75" name="Google Shape;75;p14"/>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4"/>
          <p:cNvPicPr preferRelativeResize="0"/>
          <p:nvPr/>
        </p:nvPicPr>
        <p:blipFill rotWithShape="1">
          <a:blip r:embed="rId3">
            <a:alphaModFix/>
          </a:blip>
          <a:srcRect b="0" l="25231" r="8123" t="0"/>
          <a:stretch/>
        </p:blipFill>
        <p:spPr>
          <a:xfrm>
            <a:off x="1431825" y="1163525"/>
            <a:ext cx="2454225" cy="3682600"/>
          </a:xfrm>
          <a:prstGeom prst="rect">
            <a:avLst/>
          </a:prstGeom>
          <a:noFill/>
          <a:ln>
            <a:noFill/>
          </a:ln>
        </p:spPr>
      </p:pic>
      <p:pic>
        <p:nvPicPr>
          <p:cNvPr id="77" name="Google Shape;77;p14"/>
          <p:cNvPicPr preferRelativeResize="0"/>
          <p:nvPr/>
        </p:nvPicPr>
        <p:blipFill>
          <a:blip r:embed="rId4">
            <a:alphaModFix/>
          </a:blip>
          <a:stretch>
            <a:fillRect/>
          </a:stretch>
        </p:blipFill>
        <p:spPr>
          <a:xfrm>
            <a:off x="4915650" y="1163525"/>
            <a:ext cx="2425899" cy="361381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Motivations</a:t>
            </a:r>
            <a:endParaRPr/>
          </a:p>
        </p:txBody>
      </p:sp>
      <p:sp>
        <p:nvSpPr>
          <p:cNvPr id="83" name="Google Shape;83;p15"/>
          <p:cNvSpPr txBox="1"/>
          <p:nvPr>
            <p:ph idx="1" type="body"/>
          </p:nvPr>
        </p:nvSpPr>
        <p:spPr>
          <a:xfrm>
            <a:off x="779100" y="1353950"/>
            <a:ext cx="3847800" cy="2843400"/>
          </a:xfrm>
          <a:prstGeom prst="rect">
            <a:avLst/>
          </a:prstGeom>
        </p:spPr>
        <p:txBody>
          <a:bodyPr anchorCtr="0" anchor="t" bIns="0" lIns="0" spcFirstLastPara="1" rIns="0" wrap="square" tIns="0">
            <a:noAutofit/>
          </a:bodyPr>
          <a:lstStyle/>
          <a:p>
            <a:pPr indent="-406400" lvl="0" marL="457200" rtl="0" algn="l">
              <a:spcBef>
                <a:spcPts val="0"/>
              </a:spcBef>
              <a:spcAft>
                <a:spcPts val="0"/>
              </a:spcAft>
              <a:buClr>
                <a:schemeClr val="lt1"/>
              </a:buClr>
              <a:buSzPts val="2800"/>
              <a:buChar char="▪"/>
            </a:pPr>
            <a:r>
              <a:rPr b="1" lang="en">
                <a:solidFill>
                  <a:schemeClr val="lt1"/>
                </a:solidFill>
              </a:rPr>
              <a:t>Games are fun</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Checkers is one of the first games people learn</a:t>
            </a:r>
            <a:endParaRPr b="1">
              <a:solidFill>
                <a:schemeClr val="lt1"/>
              </a:solidFill>
            </a:endParaRPr>
          </a:p>
          <a:p>
            <a:pPr indent="-355600" lvl="0" marL="457200" rtl="0" algn="l">
              <a:spcBef>
                <a:spcPts val="0"/>
              </a:spcBef>
              <a:spcAft>
                <a:spcPts val="0"/>
              </a:spcAft>
              <a:buClr>
                <a:schemeClr val="lt1"/>
              </a:buClr>
              <a:buSzPts val="2000"/>
              <a:buChar char="▪"/>
            </a:pPr>
            <a:r>
              <a:rPr b="1" lang="en">
                <a:solidFill>
                  <a:schemeClr val="lt1"/>
                </a:solidFill>
              </a:rPr>
              <a:t>Teach people about what robots can do</a:t>
            </a:r>
            <a:endParaRPr b="1">
              <a:solidFill>
                <a:schemeClr val="lt1"/>
              </a:solidFill>
            </a:endParaRPr>
          </a:p>
        </p:txBody>
      </p:sp>
      <p:sp>
        <p:nvSpPr>
          <p:cNvPr id="84" name="Google Shape;84;p15"/>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5"/>
          <p:cNvPicPr preferRelativeResize="0"/>
          <p:nvPr/>
        </p:nvPicPr>
        <p:blipFill>
          <a:blip r:embed="rId3">
            <a:alphaModFix/>
          </a:blip>
          <a:stretch>
            <a:fillRect/>
          </a:stretch>
        </p:blipFill>
        <p:spPr>
          <a:xfrm>
            <a:off x="4991400" y="1148988"/>
            <a:ext cx="3847800" cy="2843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6240997" y="347925"/>
            <a:ext cx="1496437" cy="1343865"/>
          </a:xfrm>
          <a:prstGeom prst="rect">
            <a:avLst/>
          </a:prstGeom>
          <a:noFill/>
          <a:ln>
            <a:noFill/>
          </a:ln>
        </p:spPr>
      </p:pic>
      <p:pic>
        <p:nvPicPr>
          <p:cNvPr id="91" name="Google Shape;91;p16"/>
          <p:cNvPicPr preferRelativeResize="0"/>
          <p:nvPr/>
        </p:nvPicPr>
        <p:blipFill>
          <a:blip r:embed="rId4">
            <a:alphaModFix/>
          </a:blip>
          <a:stretch>
            <a:fillRect/>
          </a:stretch>
        </p:blipFill>
        <p:spPr>
          <a:xfrm>
            <a:off x="6048300" y="1156818"/>
            <a:ext cx="2806925" cy="3745883"/>
          </a:xfrm>
          <a:prstGeom prst="rect">
            <a:avLst/>
          </a:prstGeom>
          <a:noFill/>
          <a:ln>
            <a:noFill/>
          </a:ln>
        </p:spPr>
      </p:pic>
      <p:sp>
        <p:nvSpPr>
          <p:cNvPr id="92" name="Google Shape;92;p16"/>
          <p:cNvSpPr txBox="1"/>
          <p:nvPr>
            <p:ph type="ctrTitle"/>
          </p:nvPr>
        </p:nvSpPr>
        <p:spPr>
          <a:xfrm>
            <a:off x="728275" y="2166594"/>
            <a:ext cx="4960500" cy="810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Tasks</a:t>
            </a:r>
            <a:endParaRPr/>
          </a:p>
        </p:txBody>
      </p:sp>
      <p:sp>
        <p:nvSpPr>
          <p:cNvPr id="93" name="Google Shape;93;p16"/>
          <p:cNvSpPr txBox="1"/>
          <p:nvPr>
            <p:ph idx="1" type="subTitle"/>
          </p:nvPr>
        </p:nvSpPr>
        <p:spPr>
          <a:xfrm>
            <a:off x="779100" y="3242313"/>
            <a:ext cx="4960500" cy="3837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How did we do what we did</a:t>
            </a:r>
            <a:endParaRPr/>
          </a:p>
        </p:txBody>
      </p:sp>
      <p:sp>
        <p:nvSpPr>
          <p:cNvPr id="94" name="Google Shape;94;p16"/>
          <p:cNvSpPr/>
          <p:nvPr/>
        </p:nvSpPr>
        <p:spPr>
          <a:xfrm>
            <a:off x="6815202" y="576011"/>
            <a:ext cx="349144" cy="709585"/>
          </a:xfrm>
          <a:prstGeom prst="rect">
            <a:avLst/>
          </a:prstGeom>
        </p:spPr>
        <p:txBody>
          <a:bodyPr>
            <a:prstTxWarp prst="textPlain"/>
          </a:bodyPr>
          <a:lstStyle/>
          <a:p>
            <a:pPr lvl="0" algn="ctr"/>
            <a:r>
              <a:rPr b="1" i="0">
                <a:ln>
                  <a:noFill/>
                </a:ln>
                <a:gradFill>
                  <a:gsLst>
                    <a:gs pos="0">
                      <a:srgbClr val="FF9F4D"/>
                    </a:gs>
                    <a:gs pos="58000">
                      <a:schemeClr val="accent5"/>
                    </a:gs>
                    <a:gs pos="100000">
                      <a:schemeClr val="accent5"/>
                    </a:gs>
                  </a:gsLst>
                  <a:path path="circle">
                    <a:fillToRect l="100%" t="100%"/>
                  </a:path>
                  <a:tileRect b="-100%" r="-100%"/>
                </a:gradFill>
                <a:latin typeface="Bebas Neue"/>
              </a:rPr>
              <a:t>2</a:t>
            </a:r>
          </a:p>
        </p:txBody>
      </p:sp>
      <p:sp>
        <p:nvSpPr>
          <p:cNvPr id="95" name="Google Shape;95;p1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TWO main Parts</a:t>
            </a:r>
            <a:endParaRPr/>
          </a:p>
        </p:txBody>
      </p:sp>
      <p:sp>
        <p:nvSpPr>
          <p:cNvPr id="101" name="Google Shape;101;p17"/>
          <p:cNvSpPr txBox="1"/>
          <p:nvPr>
            <p:ph idx="1" type="body"/>
          </p:nvPr>
        </p:nvSpPr>
        <p:spPr>
          <a:xfrm>
            <a:off x="779100" y="1277748"/>
            <a:ext cx="49755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AutoNum type="arabicPeriod"/>
            </a:pPr>
            <a:r>
              <a:rPr lang="en">
                <a:solidFill>
                  <a:schemeClr val="lt1"/>
                </a:solidFill>
              </a:rPr>
              <a:t>Checkers Game Logic</a:t>
            </a:r>
            <a:endParaRPr>
              <a:solidFill>
                <a:schemeClr val="lt1"/>
              </a:solidFill>
            </a:endParaRPr>
          </a:p>
          <a:p>
            <a:pPr indent="0" lvl="0" marL="914400" rtl="0" algn="l">
              <a:spcBef>
                <a:spcPts val="0"/>
              </a:spcBef>
              <a:spcAft>
                <a:spcPts val="0"/>
              </a:spcAft>
              <a:buNone/>
            </a:pPr>
            <a:r>
              <a:rPr i="1" lang="en" sz="2000">
                <a:solidFill>
                  <a:schemeClr val="lt1"/>
                </a:solidFill>
              </a:rPr>
              <a:t>Executed by Tyler and Aidan</a:t>
            </a:r>
            <a:endParaRPr i="1" sz="2000">
              <a:solidFill>
                <a:schemeClr val="lt1"/>
              </a:solidFill>
            </a:endParaRPr>
          </a:p>
          <a:p>
            <a:pPr indent="0" lvl="0" marL="914400" rtl="0" algn="l">
              <a:spcBef>
                <a:spcPts val="0"/>
              </a:spcBef>
              <a:spcAft>
                <a:spcPts val="0"/>
              </a:spcAft>
              <a:buNone/>
            </a:pPr>
            <a:r>
              <a:t/>
            </a:r>
            <a:endParaRPr i="1" sz="2000">
              <a:solidFill>
                <a:schemeClr val="lt1"/>
              </a:solidFill>
            </a:endParaRPr>
          </a:p>
          <a:p>
            <a:pPr indent="-381000" lvl="0" marL="457200" rtl="0" algn="l">
              <a:spcBef>
                <a:spcPts val="0"/>
              </a:spcBef>
              <a:spcAft>
                <a:spcPts val="0"/>
              </a:spcAft>
              <a:buClr>
                <a:schemeClr val="lt1"/>
              </a:buClr>
              <a:buSzPts val="2400"/>
              <a:buAutoNum type="arabicPeriod"/>
            </a:pPr>
            <a:r>
              <a:rPr lang="en">
                <a:solidFill>
                  <a:schemeClr val="lt1"/>
                </a:solidFill>
              </a:rPr>
              <a:t>Checkers Gameplay Scene</a:t>
            </a:r>
            <a:endParaRPr>
              <a:solidFill>
                <a:schemeClr val="lt1"/>
              </a:solidFill>
            </a:endParaRPr>
          </a:p>
          <a:p>
            <a:pPr indent="0" lvl="0" marL="914400" rtl="0" algn="l">
              <a:spcBef>
                <a:spcPts val="0"/>
              </a:spcBef>
              <a:spcAft>
                <a:spcPts val="0"/>
              </a:spcAft>
              <a:buNone/>
            </a:pPr>
            <a:r>
              <a:rPr i="1" lang="en" sz="2000">
                <a:solidFill>
                  <a:schemeClr val="lt1"/>
                </a:solidFill>
              </a:rPr>
              <a:t>Executed by Nick</a:t>
            </a:r>
            <a:endParaRPr i="1" sz="2000">
              <a:solidFill>
                <a:schemeClr val="lt1"/>
              </a:solidFill>
            </a:endParaRPr>
          </a:p>
          <a:p>
            <a:pPr indent="0" lvl="0" marL="914400" rtl="0" algn="l">
              <a:spcBef>
                <a:spcPts val="0"/>
              </a:spcBef>
              <a:spcAft>
                <a:spcPts val="800"/>
              </a:spcAft>
              <a:buNone/>
            </a:pPr>
            <a:r>
              <a:t/>
            </a:r>
            <a:endParaRPr>
              <a:solidFill>
                <a:schemeClr val="lt1"/>
              </a:solidFill>
            </a:endParaRPr>
          </a:p>
        </p:txBody>
      </p:sp>
      <p:sp>
        <p:nvSpPr>
          <p:cNvPr id="102" name="Google Shape;102;p17"/>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03" name="Google Shape;103;p17"/>
          <p:cNvGrpSpPr/>
          <p:nvPr/>
        </p:nvGrpSpPr>
        <p:grpSpPr>
          <a:xfrm>
            <a:off x="5864288" y="1238675"/>
            <a:ext cx="2840226" cy="3645025"/>
            <a:chOff x="5864288" y="1238675"/>
            <a:chExt cx="2840226" cy="3645025"/>
          </a:xfrm>
        </p:grpSpPr>
        <p:pic>
          <p:nvPicPr>
            <p:cNvPr id="104" name="Google Shape;104;p17"/>
            <p:cNvPicPr preferRelativeResize="0"/>
            <p:nvPr/>
          </p:nvPicPr>
          <p:blipFill>
            <a:blip r:embed="rId3">
              <a:alphaModFix/>
            </a:blip>
            <a:stretch>
              <a:fillRect/>
            </a:stretch>
          </p:blipFill>
          <p:spPr>
            <a:xfrm>
              <a:off x="5864288" y="1238675"/>
              <a:ext cx="2840226" cy="3645025"/>
            </a:xfrm>
            <a:prstGeom prst="rect">
              <a:avLst/>
            </a:prstGeom>
            <a:noFill/>
            <a:ln>
              <a:noFill/>
            </a:ln>
          </p:spPr>
        </p:pic>
        <p:pic>
          <p:nvPicPr>
            <p:cNvPr id="105" name="Google Shape;105;p17"/>
            <p:cNvPicPr preferRelativeResize="0"/>
            <p:nvPr/>
          </p:nvPicPr>
          <p:blipFill>
            <a:blip r:embed="rId4">
              <a:alphaModFix/>
            </a:blip>
            <a:stretch>
              <a:fillRect/>
            </a:stretch>
          </p:blipFill>
          <p:spPr>
            <a:xfrm>
              <a:off x="7087476" y="1833431"/>
              <a:ext cx="241950" cy="170793"/>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Checkers GAME LOGIC</a:t>
            </a:r>
            <a:endParaRPr/>
          </a:p>
        </p:txBody>
      </p:sp>
      <p:sp>
        <p:nvSpPr>
          <p:cNvPr id="111" name="Google Shape;111;p18"/>
          <p:cNvSpPr txBox="1"/>
          <p:nvPr>
            <p:ph idx="1" type="body"/>
          </p:nvPr>
        </p:nvSpPr>
        <p:spPr>
          <a:xfrm>
            <a:off x="779100" y="1277750"/>
            <a:ext cx="39219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Char char="▪"/>
            </a:pPr>
            <a:r>
              <a:rPr lang="en">
                <a:solidFill>
                  <a:schemeClr val="lt1"/>
                </a:solidFill>
              </a:rPr>
              <a:t>Checkers is pretty easy for humans</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A little trickier for a computer</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We need to explain rules to computer</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We did it using a Python Class</a:t>
            </a:r>
            <a:endParaRPr>
              <a:solidFill>
                <a:schemeClr val="lt1"/>
              </a:solidFill>
            </a:endParaRPr>
          </a:p>
        </p:txBody>
      </p:sp>
      <p:sp>
        <p:nvSpPr>
          <p:cNvPr id="112" name="Google Shape;112;p18"/>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8"/>
          <p:cNvPicPr preferRelativeResize="0"/>
          <p:nvPr/>
        </p:nvPicPr>
        <p:blipFill>
          <a:blip r:embed="rId3">
            <a:alphaModFix/>
          </a:blip>
          <a:stretch>
            <a:fillRect/>
          </a:stretch>
        </p:blipFill>
        <p:spPr>
          <a:xfrm>
            <a:off x="5348700" y="759800"/>
            <a:ext cx="3023700" cy="2016800"/>
          </a:xfrm>
          <a:prstGeom prst="rect">
            <a:avLst/>
          </a:prstGeom>
          <a:noFill/>
          <a:ln>
            <a:noFill/>
          </a:ln>
        </p:spPr>
      </p:pic>
      <p:pic>
        <p:nvPicPr>
          <p:cNvPr id="114" name="Google Shape;114;p18"/>
          <p:cNvPicPr preferRelativeResize="0"/>
          <p:nvPr/>
        </p:nvPicPr>
        <p:blipFill>
          <a:blip r:embed="rId4">
            <a:alphaModFix/>
          </a:blip>
          <a:stretch>
            <a:fillRect/>
          </a:stretch>
        </p:blipFill>
        <p:spPr>
          <a:xfrm>
            <a:off x="6160675" y="2860050"/>
            <a:ext cx="1495350" cy="1495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779100" y="759800"/>
            <a:ext cx="75933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Checkers Gameplay SCENE</a:t>
            </a:r>
            <a:endParaRPr/>
          </a:p>
        </p:txBody>
      </p:sp>
      <p:sp>
        <p:nvSpPr>
          <p:cNvPr id="120" name="Google Shape;120;p19"/>
          <p:cNvSpPr txBox="1"/>
          <p:nvPr>
            <p:ph idx="1" type="body"/>
          </p:nvPr>
        </p:nvSpPr>
        <p:spPr>
          <a:xfrm>
            <a:off x="779100" y="1277750"/>
            <a:ext cx="4005000" cy="3033900"/>
          </a:xfrm>
          <a:prstGeom prst="rect">
            <a:avLst/>
          </a:prstGeom>
        </p:spPr>
        <p:txBody>
          <a:bodyPr anchorCtr="0" anchor="t" bIns="0" lIns="0" spcFirstLastPara="1" rIns="0" wrap="square" tIns="0">
            <a:noAutofit/>
          </a:bodyPr>
          <a:lstStyle/>
          <a:p>
            <a:pPr indent="-381000" lvl="0" marL="457200" rtl="0" algn="l">
              <a:spcBef>
                <a:spcPts val="0"/>
              </a:spcBef>
              <a:spcAft>
                <a:spcPts val="0"/>
              </a:spcAft>
              <a:buClr>
                <a:schemeClr val="lt1"/>
              </a:buClr>
              <a:buSzPts val="2400"/>
              <a:buChar char="▪"/>
            </a:pPr>
            <a:r>
              <a:rPr lang="en">
                <a:solidFill>
                  <a:schemeClr val="lt1"/>
                </a:solidFill>
              </a:rPr>
              <a:t>Components</a:t>
            </a:r>
            <a:endParaRPr>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robot</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t</a:t>
            </a:r>
            <a:r>
              <a:rPr lang="en" sz="1800">
                <a:solidFill>
                  <a:schemeClr val="lt1"/>
                </a:solidFill>
              </a:rPr>
              <a:t>able</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checkerboard</a:t>
            </a:r>
            <a:endParaRPr sz="1800">
              <a:solidFill>
                <a:schemeClr val="lt1"/>
              </a:solidFill>
            </a:endParaRPr>
          </a:p>
          <a:p>
            <a:pPr indent="-342900" lvl="1" marL="914400" rtl="0" algn="l">
              <a:spcBef>
                <a:spcPts val="0"/>
              </a:spcBef>
              <a:spcAft>
                <a:spcPts val="0"/>
              </a:spcAft>
              <a:buClr>
                <a:schemeClr val="lt1"/>
              </a:buClr>
              <a:buSzPts val="1800"/>
              <a:buChar char="▫"/>
            </a:pPr>
            <a:r>
              <a:rPr lang="en" sz="1800">
                <a:solidFill>
                  <a:schemeClr val="lt1"/>
                </a:solidFill>
              </a:rPr>
              <a:t>pieces</a:t>
            </a:r>
            <a:endParaRPr sz="1800">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How to setup board?</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How to keep track of pieces?</a:t>
            </a:r>
            <a:endParaRPr>
              <a:solidFill>
                <a:schemeClr val="lt1"/>
              </a:solidFill>
            </a:endParaRPr>
          </a:p>
          <a:p>
            <a:pPr indent="-381000" lvl="0" marL="457200" rtl="0" algn="l">
              <a:spcBef>
                <a:spcPts val="0"/>
              </a:spcBef>
              <a:spcAft>
                <a:spcPts val="0"/>
              </a:spcAft>
              <a:buClr>
                <a:schemeClr val="lt1"/>
              </a:buClr>
              <a:buSzPts val="2400"/>
              <a:buChar char="▪"/>
            </a:pPr>
            <a:r>
              <a:rPr lang="en">
                <a:solidFill>
                  <a:schemeClr val="lt1"/>
                </a:solidFill>
              </a:rPr>
              <a:t>How to move pieces?</a:t>
            </a:r>
            <a:endParaRPr>
              <a:solidFill>
                <a:schemeClr val="lt1"/>
              </a:solidFill>
            </a:endParaRPr>
          </a:p>
        </p:txBody>
      </p:sp>
      <p:sp>
        <p:nvSpPr>
          <p:cNvPr id="121" name="Google Shape;121;p19"/>
          <p:cNvSpPr txBox="1"/>
          <p:nvPr>
            <p:ph idx="12" type="sldNum"/>
          </p:nvPr>
        </p:nvSpPr>
        <p:spPr>
          <a:xfrm>
            <a:off x="8404375" y="4643093"/>
            <a:ext cx="548700" cy="31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9"/>
          <p:cNvPicPr preferRelativeResize="0"/>
          <p:nvPr/>
        </p:nvPicPr>
        <p:blipFill>
          <a:blip r:embed="rId3">
            <a:alphaModFix/>
          </a:blip>
          <a:stretch>
            <a:fillRect/>
          </a:stretch>
        </p:blipFill>
        <p:spPr>
          <a:xfrm>
            <a:off x="4933550" y="1604525"/>
            <a:ext cx="3470826" cy="2313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lavius template">
  <a:themeElements>
    <a:clrScheme name="Custom 347">
      <a:dk1>
        <a:srgbClr val="1E263A"/>
      </a:dk1>
      <a:lt1>
        <a:srgbClr val="FFFFFF"/>
      </a:lt1>
      <a:dk2>
        <a:srgbClr val="989CA7"/>
      </a:dk2>
      <a:lt2>
        <a:srgbClr val="EAEEF0"/>
      </a:lt2>
      <a:accent1>
        <a:srgbClr val="6DB9E4"/>
      </a:accent1>
      <a:accent2>
        <a:srgbClr val="9ECE46"/>
      </a:accent2>
      <a:accent3>
        <a:srgbClr val="ECCB49"/>
      </a:accent3>
      <a:accent4>
        <a:srgbClr val="F5A73B"/>
      </a:accent4>
      <a:accent5>
        <a:srgbClr val="F36846"/>
      </a:accent5>
      <a:accent6>
        <a:srgbClr val="DD73C3"/>
      </a:accent6>
      <a:hlink>
        <a:srgbClr val="293D6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